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42" r:id="rId4"/>
    <p:sldId id="1068" r:id="rId5"/>
    <p:sldId id="572" r:id="rId6"/>
    <p:sldId id="1070" r:id="rId7"/>
    <p:sldId id="1289" r:id="rId8"/>
    <p:sldId id="427" r:id="rId9"/>
    <p:sldId id="429" r:id="rId10"/>
    <p:sldId id="499" r:id="rId11"/>
    <p:sldId id="500" r:id="rId12"/>
    <p:sldId id="501" r:id="rId13"/>
    <p:sldId id="1077" r:id="rId14"/>
    <p:sldId id="1078" r:id="rId15"/>
    <p:sldId id="1079" r:id="rId16"/>
    <p:sldId id="1080" r:id="rId17"/>
    <p:sldId id="1081" r:id="rId18"/>
    <p:sldId id="1082" r:id="rId19"/>
    <p:sldId id="1083" r:id="rId20"/>
    <p:sldId id="1084" r:id="rId21"/>
    <p:sldId id="1302" r:id="rId22"/>
    <p:sldId id="1085" r:id="rId23"/>
    <p:sldId id="1086" r:id="rId24"/>
    <p:sldId id="1087" r:id="rId25"/>
    <p:sldId id="1088" r:id="rId26"/>
    <p:sldId id="1089" r:id="rId27"/>
    <p:sldId id="1090" r:id="rId28"/>
    <p:sldId id="1091" r:id="rId29"/>
    <p:sldId id="1092" r:id="rId30"/>
    <p:sldId id="1093" r:id="rId31"/>
    <p:sldId id="1094" r:id="rId32"/>
    <p:sldId id="1095" r:id="rId33"/>
    <p:sldId id="1096" r:id="rId34"/>
    <p:sldId id="1097" r:id="rId35"/>
    <p:sldId id="1098" r:id="rId36"/>
    <p:sldId id="1099" r:id="rId37"/>
    <p:sldId id="1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/eBqRc97m5V0Eq9f4C9kdg==" hashData="P5iXZO/BY+dfO45nNjeH1+XQziw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05BF-360E-46B3-8631-B5BFEEC33979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FBBA3-5EA1-4200-8A1F-766CB7CA7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62C9-D71E-4D58-A96D-0CF6BF9254C7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FA0B-2058-4066-8C80-D079A8E9EC91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F2D-8C56-4299-812C-9CE788B5E2FD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FA4-8B9A-49CC-9B5F-E68D8C577C7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60A-0648-4BA5-A84D-6755AC294B38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F855-CA33-4FBB-9788-8CDDDF616BCC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4F6-8E34-4CD2-B25A-9391742BF977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363-D9C5-4CB4-A7ED-E95132004DB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5685-BF33-4C55-B572-86E579D3CB1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C8C-09BC-41DB-BCC7-293F2449BE2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B160-88CC-4104-AA89-7BC0EF2AF9B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NHAU CÀI RĂNG LƯỢC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Chẩn</a:t>
            </a:r>
            <a:r>
              <a:rPr lang="en-US" b="1" dirty="0" smtClean="0"/>
              <a:t> </a:t>
            </a:r>
            <a:r>
              <a:rPr lang="en-US" b="1" dirty="0" err="1" smtClean="0"/>
              <a:t>đoán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xử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029200"/>
            <a:ext cx="3657600" cy="83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Ts. Bs.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Trung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Hòa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BV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Dũ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- TPHCM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12119" r="9114"/>
          <a:stretch>
            <a:fillRect/>
          </a:stretch>
        </p:blipFill>
        <p:spPr bwMode="auto">
          <a:xfrm rot="5400000">
            <a:off x="1935499" y="4084301"/>
            <a:ext cx="1485275" cy="139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4B4-0AE5-4FD3-8F62-BB1E2E081B8A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mẹ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chảy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máu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chảy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đe</a:t>
            </a:r>
            <a:r>
              <a:rPr lang="en-US" dirty="0" smtClean="0"/>
              <a:t> </a:t>
            </a:r>
            <a:r>
              <a:rPr lang="en-US" dirty="0" err="1" smtClean="0"/>
              <a:t>dọa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mạng</a:t>
            </a:r>
            <a:r>
              <a:rPr lang="en-US" dirty="0" smtClean="0"/>
              <a:t>,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thai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: 90% NTĐ </a:t>
            </a:r>
            <a:r>
              <a:rPr lang="en-US" dirty="0" err="1" smtClean="0"/>
              <a:t>chảy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37 </a:t>
            </a:r>
            <a:r>
              <a:rPr lang="en-US" dirty="0" err="1" smtClean="0"/>
              <a:t>tuần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: </a:t>
            </a:r>
            <a:r>
              <a:rPr lang="en-US" dirty="0" err="1" smtClean="0"/>
              <a:t>chảy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gắng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66 ca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NCRL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95%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(0 - 46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, TB 10±9 </a:t>
            </a:r>
            <a:r>
              <a:rPr lang="en-US" dirty="0" err="1" smtClean="0"/>
              <a:t>đv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39% &gt;10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11% &gt;20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biệt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giữa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loại</a:t>
            </a:r>
            <a:r>
              <a:rPr lang="en-US" b="1" dirty="0" smtClean="0">
                <a:solidFill>
                  <a:srgbClr val="C00000"/>
                </a:solidFill>
              </a:rPr>
              <a:t> NCRL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2600" i="1" dirty="0" err="1" smtClean="0"/>
              <a:t>Stottler</a:t>
            </a:r>
            <a:r>
              <a:rPr lang="en-US" sz="2600" i="1" dirty="0" smtClean="0"/>
              <a:t> B. et al, Transfusion, 2011</a:t>
            </a:r>
            <a:endParaRPr lang="en-US" sz="2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E5E5-49D2-49CA-9678-4C115857DF93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b="1" dirty="0" err="1" smtClean="0"/>
              <a:t>Bệnh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mẹ</a:t>
            </a:r>
            <a:r>
              <a:rPr lang="en-US" sz="4400" b="1" dirty="0" smtClean="0"/>
              <a:t>: </a:t>
            </a:r>
            <a:r>
              <a:rPr lang="en-US" sz="4400" b="1" dirty="0" err="1" smtClean="0"/>
              <a:t>chảy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máu</a:t>
            </a:r>
            <a:endParaRPr lang="en-US" sz="4400" b="1" dirty="0" smtClean="0"/>
          </a:p>
          <a:p>
            <a:r>
              <a:rPr lang="en-US" sz="4400" dirty="0" err="1" smtClean="0"/>
              <a:t>Biến</a:t>
            </a:r>
            <a:r>
              <a:rPr lang="en-US" sz="4400" dirty="0" smtClean="0"/>
              <a:t> </a:t>
            </a:r>
            <a:r>
              <a:rPr lang="en-US" sz="4400" dirty="0" err="1" smtClean="0"/>
              <a:t>chứng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chảy</a:t>
            </a:r>
            <a:r>
              <a:rPr lang="en-US" sz="4400" dirty="0" smtClean="0"/>
              <a:t> </a:t>
            </a:r>
            <a:r>
              <a:rPr lang="en-US" sz="4400" dirty="0" err="1" smtClean="0"/>
              <a:t>máu</a:t>
            </a:r>
            <a:r>
              <a:rPr lang="en-US" sz="4400" dirty="0" smtClean="0"/>
              <a:t>: </a:t>
            </a:r>
            <a:r>
              <a:rPr lang="en-US" sz="4400" dirty="0" err="1" smtClean="0"/>
              <a:t>tổn</a:t>
            </a:r>
            <a:r>
              <a:rPr lang="en-US" sz="4400" dirty="0" smtClean="0"/>
              <a:t> </a:t>
            </a:r>
            <a:r>
              <a:rPr lang="en-US" sz="4400" dirty="0" err="1" smtClean="0"/>
              <a:t>thương</a:t>
            </a:r>
            <a:r>
              <a:rPr lang="en-US" sz="4400" dirty="0" smtClean="0"/>
              <a:t> </a:t>
            </a:r>
            <a:r>
              <a:rPr lang="en-US" sz="4400" dirty="0" err="1" smtClean="0"/>
              <a:t>thận</a:t>
            </a:r>
            <a:r>
              <a:rPr lang="en-US" sz="4400" dirty="0" smtClean="0"/>
              <a:t>, </a:t>
            </a:r>
            <a:r>
              <a:rPr lang="en-US" sz="4400" dirty="0" err="1" smtClean="0"/>
              <a:t>tim</a:t>
            </a:r>
            <a:r>
              <a:rPr lang="en-US" sz="4400" dirty="0" smtClean="0"/>
              <a:t>, VTE, transfusion-related acute lung injury - TRALI (non-</a:t>
            </a:r>
            <a:r>
              <a:rPr lang="en-US" sz="4400" b="1" dirty="0" err="1" smtClean="0"/>
              <a:t>cardiogenic</a:t>
            </a:r>
            <a:r>
              <a:rPr lang="en-US" sz="4400" b="1" dirty="0" smtClean="0"/>
              <a:t> pulmonary</a:t>
            </a:r>
            <a:r>
              <a:rPr lang="en-US" sz="4400" dirty="0" smtClean="0"/>
              <a:t> edema), </a:t>
            </a:r>
            <a:r>
              <a:rPr lang="en-US" sz="4400" dirty="0" err="1" smtClean="0"/>
              <a:t>tử</a:t>
            </a:r>
            <a:r>
              <a:rPr lang="en-US" sz="4400" dirty="0" smtClean="0"/>
              <a:t> </a:t>
            </a:r>
            <a:r>
              <a:rPr lang="en-US" sz="4400" dirty="0" err="1" smtClean="0"/>
              <a:t>vong</a:t>
            </a:r>
            <a:r>
              <a:rPr lang="en-US" sz="4400" dirty="0" smtClean="0"/>
              <a:t>.</a:t>
            </a:r>
          </a:p>
          <a:p>
            <a:r>
              <a:rPr lang="en-US" sz="4400" dirty="0" err="1" smtClean="0"/>
              <a:t>Tổn</a:t>
            </a:r>
            <a:r>
              <a:rPr lang="en-US" sz="4400" dirty="0" smtClean="0"/>
              <a:t> </a:t>
            </a:r>
            <a:r>
              <a:rPr lang="en-US" sz="4400" dirty="0" err="1" smtClean="0"/>
              <a:t>thương</a:t>
            </a:r>
            <a:r>
              <a:rPr lang="en-US" sz="4400" dirty="0" smtClean="0"/>
              <a:t> do </a:t>
            </a:r>
            <a:r>
              <a:rPr lang="en-US" sz="4400" dirty="0" err="1" smtClean="0"/>
              <a:t>phẫu</a:t>
            </a:r>
            <a:r>
              <a:rPr lang="en-US" sz="4400" dirty="0" smtClean="0"/>
              <a:t> </a:t>
            </a:r>
            <a:r>
              <a:rPr lang="en-US" sz="4400" dirty="0" err="1" smtClean="0"/>
              <a:t>thuật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cơ</a:t>
            </a:r>
            <a:r>
              <a:rPr lang="en-US" sz="4400" dirty="0" smtClean="0"/>
              <a:t> </a:t>
            </a:r>
            <a:r>
              <a:rPr lang="en-US" sz="4400" dirty="0" err="1" smtClean="0"/>
              <a:t>quan</a:t>
            </a:r>
            <a:r>
              <a:rPr lang="en-US" sz="4400" dirty="0" smtClean="0"/>
              <a:t> </a:t>
            </a:r>
            <a:r>
              <a:rPr lang="en-US" sz="4400" dirty="0" err="1" smtClean="0"/>
              <a:t>lân</a:t>
            </a:r>
            <a:r>
              <a:rPr lang="en-US" sz="4400" dirty="0" smtClean="0"/>
              <a:t> </a:t>
            </a:r>
            <a:r>
              <a:rPr lang="en-US" sz="4400" dirty="0" err="1" smtClean="0"/>
              <a:t>cận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Cắt</a:t>
            </a:r>
            <a:r>
              <a:rPr lang="en-US" sz="4400" dirty="0" smtClean="0"/>
              <a:t> TC</a:t>
            </a:r>
          </a:p>
          <a:p>
            <a:r>
              <a:rPr lang="en-US" sz="4400" b="1" dirty="0" smtClean="0"/>
              <a:t>DVT/PE</a:t>
            </a:r>
          </a:p>
          <a:p>
            <a:r>
              <a:rPr lang="en-US" sz="4400" dirty="0" err="1" smtClean="0"/>
              <a:t>Bệnh</a:t>
            </a:r>
            <a:r>
              <a:rPr lang="en-US" sz="4400" dirty="0" smtClean="0"/>
              <a:t> do </a:t>
            </a:r>
            <a:r>
              <a:rPr lang="en-US" sz="4400" dirty="0" err="1" smtClean="0"/>
              <a:t>nhiễm</a:t>
            </a:r>
            <a:r>
              <a:rPr lang="en-US" sz="4400" dirty="0" smtClean="0"/>
              <a:t> </a:t>
            </a:r>
            <a:r>
              <a:rPr lang="en-US" sz="4400" dirty="0" err="1" smtClean="0"/>
              <a:t>trùng</a:t>
            </a:r>
            <a:endParaRPr lang="en-US" sz="4400" dirty="0" smtClean="0"/>
          </a:p>
          <a:p>
            <a:r>
              <a:rPr lang="en-US" sz="4400" dirty="0" err="1" smtClean="0"/>
              <a:t>Thuyên</a:t>
            </a:r>
            <a:r>
              <a:rPr lang="en-US" sz="4400" dirty="0" smtClean="0"/>
              <a:t> </a:t>
            </a:r>
            <a:r>
              <a:rPr lang="en-US" sz="4400" dirty="0" err="1" smtClean="0"/>
              <a:t>tắc</a:t>
            </a:r>
            <a:r>
              <a:rPr lang="en-US" sz="4400" dirty="0" smtClean="0"/>
              <a:t> </a:t>
            </a:r>
            <a:r>
              <a:rPr lang="en-US" sz="4400" dirty="0" err="1" smtClean="0"/>
              <a:t>ối</a:t>
            </a:r>
            <a:endParaRPr lang="en-US" sz="4400" dirty="0" smtClean="0"/>
          </a:p>
          <a:p>
            <a:r>
              <a:rPr lang="en-US" sz="4400" dirty="0" err="1" smtClean="0"/>
              <a:t>Tử</a:t>
            </a:r>
            <a:r>
              <a:rPr lang="en-US" sz="4400" dirty="0" smtClean="0"/>
              <a:t> </a:t>
            </a:r>
            <a:r>
              <a:rPr lang="en-US" sz="4400" dirty="0" err="1" smtClean="0"/>
              <a:t>vong</a:t>
            </a:r>
            <a:r>
              <a:rPr lang="en-US" sz="4400" dirty="0" smtClean="0"/>
              <a:t>: 6-7%</a:t>
            </a:r>
          </a:p>
          <a:p>
            <a:endParaRPr lang="en-US" dirty="0" smtClean="0"/>
          </a:p>
          <a:p>
            <a:pPr lvl="1" algn="r">
              <a:buNone/>
            </a:pPr>
            <a:r>
              <a:rPr lang="en-US" sz="2900" dirty="0" smtClean="0"/>
              <a:t> </a:t>
            </a:r>
            <a:r>
              <a:rPr lang="en-US" sz="2900" i="1" dirty="0" err="1" smtClean="0"/>
              <a:t>Washecka</a:t>
            </a:r>
            <a:r>
              <a:rPr lang="en-US" sz="2900" i="1" dirty="0" smtClean="0"/>
              <a:t> et al, Hawaii Med J 2002, </a:t>
            </a:r>
          </a:p>
          <a:p>
            <a:pPr lvl="1" algn="r">
              <a:buNone/>
            </a:pPr>
            <a:r>
              <a:rPr lang="en-US" sz="2900" i="1" dirty="0" smtClean="0"/>
              <a:t>O’Brien et al, Am J </a:t>
            </a:r>
            <a:r>
              <a:rPr lang="en-US" sz="2900" i="1" dirty="0" err="1" smtClean="0"/>
              <a:t>Obstet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Gynecol</a:t>
            </a:r>
            <a:r>
              <a:rPr lang="en-US" sz="2900" i="1" dirty="0" smtClean="0"/>
              <a:t> 1996</a:t>
            </a:r>
            <a:endParaRPr lang="en-US" sz="2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E8E8-18E6-4C1E-A710-0E9EFB6AD1B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/>
              <a:t>Hậu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thai</a:t>
            </a:r>
            <a:endParaRPr lang="en-US" sz="2800" b="1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bất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thai</a:t>
            </a:r>
            <a:r>
              <a:rPr lang="en-US" sz="2800" dirty="0" smtClean="0"/>
              <a:t>, IUGR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vong</a:t>
            </a:r>
            <a:r>
              <a:rPr lang="en-US" sz="2800" dirty="0" smtClean="0"/>
              <a:t> </a:t>
            </a:r>
            <a:r>
              <a:rPr lang="en-US" sz="2800" dirty="0" err="1" smtClean="0"/>
              <a:t>chu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do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: 1% (2010)</a:t>
            </a:r>
          </a:p>
          <a:p>
            <a:r>
              <a:rPr lang="en-US" sz="2800" dirty="0" err="1" smtClean="0"/>
              <a:t>Sinh</a:t>
            </a:r>
            <a:r>
              <a:rPr lang="en-US" sz="2800" dirty="0" smtClean="0"/>
              <a:t> non 34-35 </a:t>
            </a:r>
            <a:r>
              <a:rPr lang="en-US" sz="2800" dirty="0" err="1" smtClean="0"/>
              <a:t>tuần</a:t>
            </a:r>
            <a:r>
              <a:rPr lang="en-US" sz="2800" dirty="0" smtClean="0"/>
              <a:t>,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khuyến</a:t>
            </a:r>
            <a:r>
              <a:rPr lang="en-US" sz="2800" dirty="0" smtClean="0"/>
              <a:t> </a:t>
            </a:r>
            <a:r>
              <a:rPr lang="en-US" sz="2800" dirty="0" err="1" smtClean="0"/>
              <a:t>cáo</a:t>
            </a:r>
            <a:r>
              <a:rPr lang="en-US" sz="2800" dirty="0" smtClean="0"/>
              <a:t> CDTK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2000" i="1" dirty="0" smtClean="0"/>
              <a:t>NIH: Timing of Indicated Late-Preterm and Early-</a:t>
            </a:r>
            <a:r>
              <a:rPr lang="en-US" sz="2000" i="1" dirty="0" err="1" smtClean="0"/>
              <a:t>TermBirth</a:t>
            </a:r>
            <a:r>
              <a:rPr lang="en-US" sz="2000" i="1" dirty="0" smtClean="0"/>
              <a:t>, </a:t>
            </a:r>
          </a:p>
          <a:p>
            <a:pPr algn="r">
              <a:buNone/>
            </a:pPr>
            <a:r>
              <a:rPr lang="en-US" sz="2000" i="1" dirty="0" err="1" smtClean="0"/>
              <a:t>Spong</a:t>
            </a:r>
            <a:r>
              <a:rPr lang="en-US" sz="2000" i="1" dirty="0" smtClean="0"/>
              <a:t> et al. </a:t>
            </a:r>
            <a:r>
              <a:rPr lang="en-US" sz="2000" i="1" dirty="0" err="1" smtClean="0"/>
              <a:t>Obstet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Gynecol</a:t>
            </a:r>
            <a:r>
              <a:rPr lang="en-US" sz="2000" i="1" dirty="0" smtClean="0"/>
              <a:t>  2011 August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978F-911F-4086-9CCE-A07D3E49976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Tần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suất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08C-2D08-4E74-B8F9-1EFC231E4382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Tần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suất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b="1" dirty="0" err="1" smtClean="0">
                <a:solidFill>
                  <a:srgbClr val="0070C0"/>
                </a:solidFill>
              </a:rPr>
              <a:t>Các</a:t>
            </a:r>
            <a:r>
              <a:rPr lang="en-US" sz="12800" b="1" dirty="0" smtClean="0">
                <a:solidFill>
                  <a:srgbClr val="0070C0"/>
                </a:solidFill>
              </a:rPr>
              <a:t> </a:t>
            </a:r>
            <a:r>
              <a:rPr lang="en-US" sz="12800" b="1" dirty="0" err="1" smtClean="0">
                <a:solidFill>
                  <a:srgbClr val="0070C0"/>
                </a:solidFill>
              </a:rPr>
              <a:t>yếu</a:t>
            </a:r>
            <a:r>
              <a:rPr lang="en-US" sz="12800" b="1" dirty="0" smtClean="0">
                <a:solidFill>
                  <a:srgbClr val="0070C0"/>
                </a:solidFill>
              </a:rPr>
              <a:t> </a:t>
            </a:r>
            <a:r>
              <a:rPr lang="en-US" sz="12800" b="1" dirty="0" err="1" smtClean="0">
                <a:solidFill>
                  <a:srgbClr val="0070C0"/>
                </a:solidFill>
              </a:rPr>
              <a:t>tố</a:t>
            </a:r>
            <a:r>
              <a:rPr lang="en-US" sz="12800" b="1" dirty="0" smtClean="0">
                <a:solidFill>
                  <a:srgbClr val="0070C0"/>
                </a:solidFill>
              </a:rPr>
              <a:t> </a:t>
            </a:r>
            <a:r>
              <a:rPr lang="en-US" sz="12800" b="1" dirty="0" err="1" smtClean="0">
                <a:solidFill>
                  <a:srgbClr val="0070C0"/>
                </a:solidFill>
              </a:rPr>
              <a:t>nguy</a:t>
            </a:r>
            <a:r>
              <a:rPr lang="en-US" sz="12800" b="1" dirty="0" smtClean="0">
                <a:solidFill>
                  <a:srgbClr val="0070C0"/>
                </a:solidFill>
              </a:rPr>
              <a:t> </a:t>
            </a:r>
            <a:r>
              <a:rPr lang="en-US" sz="12800" b="1" dirty="0" err="1" smtClean="0">
                <a:solidFill>
                  <a:srgbClr val="0070C0"/>
                </a:solidFill>
              </a:rPr>
              <a:t>cơ</a:t>
            </a:r>
            <a:endParaRPr lang="en-US" sz="12800" b="1" dirty="0" smtClean="0">
              <a:solidFill>
                <a:srgbClr val="0070C0"/>
              </a:solidFill>
            </a:endParaRPr>
          </a:p>
          <a:p>
            <a:r>
              <a:rPr lang="en-US" sz="11200" dirty="0" err="1" smtClean="0"/>
              <a:t>Mẹ</a:t>
            </a:r>
            <a:r>
              <a:rPr lang="en-US" sz="11200" dirty="0" smtClean="0"/>
              <a:t> </a:t>
            </a:r>
            <a:r>
              <a:rPr lang="en-US" sz="11200" dirty="0" err="1" smtClean="0"/>
              <a:t>lớn</a:t>
            </a:r>
            <a:r>
              <a:rPr lang="en-US" sz="11200" dirty="0" smtClean="0"/>
              <a:t> </a:t>
            </a:r>
            <a:r>
              <a:rPr lang="en-US" sz="11200" dirty="0" err="1" smtClean="0"/>
              <a:t>tuổi</a:t>
            </a:r>
            <a:endParaRPr lang="en-US" sz="11200" dirty="0" smtClean="0"/>
          </a:p>
          <a:p>
            <a:r>
              <a:rPr lang="en-US" sz="11200" dirty="0" err="1" smtClean="0"/>
              <a:t>Đa</a:t>
            </a:r>
            <a:r>
              <a:rPr lang="en-US" sz="11200" dirty="0" smtClean="0"/>
              <a:t> </a:t>
            </a:r>
            <a:r>
              <a:rPr lang="en-US" sz="11200" dirty="0" err="1" smtClean="0"/>
              <a:t>sản</a:t>
            </a:r>
            <a:endParaRPr lang="en-US" sz="11200" dirty="0" smtClean="0"/>
          </a:p>
          <a:p>
            <a:r>
              <a:rPr lang="en-US" sz="11200" dirty="0" err="1" smtClean="0"/>
              <a:t>Các</a:t>
            </a:r>
            <a:r>
              <a:rPr lang="en-US" sz="11200" dirty="0" smtClean="0"/>
              <a:t> </a:t>
            </a:r>
            <a:r>
              <a:rPr lang="en-US" sz="11200" dirty="0" err="1" smtClean="0"/>
              <a:t>yếu</a:t>
            </a:r>
            <a:r>
              <a:rPr lang="en-US" sz="11200" dirty="0" smtClean="0"/>
              <a:t> </a:t>
            </a:r>
            <a:r>
              <a:rPr lang="en-US" sz="11200" dirty="0" err="1" smtClean="0"/>
              <a:t>tố</a:t>
            </a:r>
            <a:r>
              <a:rPr lang="en-US" sz="11200" dirty="0" smtClean="0"/>
              <a:t> </a:t>
            </a:r>
            <a:r>
              <a:rPr lang="en-US" sz="11200" dirty="0" err="1" smtClean="0"/>
              <a:t>làm</a:t>
            </a:r>
            <a:r>
              <a:rPr lang="en-US" sz="11200" dirty="0" smtClean="0"/>
              <a:t> </a:t>
            </a:r>
            <a:r>
              <a:rPr lang="en-US" sz="11200" dirty="0" err="1" smtClean="0"/>
              <a:t>tổn</a:t>
            </a:r>
            <a:r>
              <a:rPr lang="en-US" sz="11200" dirty="0" smtClean="0"/>
              <a:t> </a:t>
            </a:r>
            <a:r>
              <a:rPr lang="en-US" sz="11200" dirty="0" err="1" smtClean="0"/>
              <a:t>thương</a:t>
            </a:r>
            <a:r>
              <a:rPr lang="en-US" sz="11200" dirty="0" smtClean="0"/>
              <a:t> </a:t>
            </a:r>
            <a:r>
              <a:rPr lang="en-US" sz="11200" dirty="0" err="1" smtClean="0"/>
              <a:t>cơ</a:t>
            </a:r>
            <a:r>
              <a:rPr lang="en-US" sz="11200" dirty="0" smtClean="0"/>
              <a:t> TC:</a:t>
            </a:r>
          </a:p>
          <a:p>
            <a:pPr lvl="1"/>
            <a:r>
              <a:rPr lang="en-US" sz="9600" dirty="0" err="1" smtClean="0"/>
              <a:t>Mổ</a:t>
            </a:r>
            <a:r>
              <a:rPr lang="en-US" sz="9600" dirty="0" smtClean="0"/>
              <a:t> </a:t>
            </a:r>
            <a:r>
              <a:rPr lang="en-US" sz="9600" dirty="0" err="1" smtClean="0"/>
              <a:t>bóc</a:t>
            </a:r>
            <a:r>
              <a:rPr lang="en-US" sz="9600" dirty="0" smtClean="0"/>
              <a:t> NXTC</a:t>
            </a:r>
          </a:p>
          <a:p>
            <a:pPr lvl="1"/>
            <a:r>
              <a:rPr lang="en-US" sz="9600" dirty="0" err="1" smtClean="0"/>
              <a:t>Khiếm</a:t>
            </a:r>
            <a:r>
              <a:rPr lang="en-US" sz="9600" dirty="0" smtClean="0"/>
              <a:t> </a:t>
            </a:r>
            <a:r>
              <a:rPr lang="en-US" sz="9600" dirty="0" err="1" smtClean="0"/>
              <a:t>khuyết</a:t>
            </a:r>
            <a:r>
              <a:rPr lang="en-US" sz="9600" dirty="0" smtClean="0"/>
              <a:t> NMTC do </a:t>
            </a:r>
            <a:r>
              <a:rPr lang="en-US" sz="9600" dirty="0" err="1" smtClean="0"/>
              <a:t>nạo</a:t>
            </a:r>
            <a:r>
              <a:rPr lang="en-US" sz="9600" dirty="0" smtClean="0"/>
              <a:t> </a:t>
            </a:r>
            <a:r>
              <a:rPr lang="en-US" sz="9600" dirty="0" err="1" smtClean="0"/>
              <a:t>hút</a:t>
            </a:r>
            <a:r>
              <a:rPr lang="en-US" sz="9600" dirty="0" smtClean="0"/>
              <a:t> </a:t>
            </a:r>
            <a:r>
              <a:rPr lang="en-US" sz="9600" dirty="0" err="1" smtClean="0"/>
              <a:t>lòng</a:t>
            </a:r>
            <a:r>
              <a:rPr lang="en-US" sz="9600" dirty="0" smtClean="0"/>
              <a:t> TC – HC  </a:t>
            </a:r>
            <a:r>
              <a:rPr lang="en-US" sz="9600" dirty="0" err="1" smtClean="0"/>
              <a:t>Asherman</a:t>
            </a:r>
            <a:r>
              <a:rPr lang="en-US" sz="9600" dirty="0" smtClean="0"/>
              <a:t> </a:t>
            </a:r>
          </a:p>
          <a:p>
            <a:pPr lvl="1"/>
            <a:r>
              <a:rPr lang="en-US" sz="9600" dirty="0" err="1" smtClean="0"/>
              <a:t>Đốt</a:t>
            </a:r>
            <a:r>
              <a:rPr lang="en-US" sz="9600" dirty="0" smtClean="0"/>
              <a:t> </a:t>
            </a:r>
            <a:r>
              <a:rPr lang="en-US" sz="9600" dirty="0" err="1" smtClean="0"/>
              <a:t>nhiệt</a:t>
            </a:r>
            <a:r>
              <a:rPr lang="en-US" sz="9600" dirty="0" smtClean="0"/>
              <a:t> </a:t>
            </a:r>
            <a:r>
              <a:rPr lang="en-US" sz="9600" dirty="0" err="1" smtClean="0"/>
              <a:t>lòng</a:t>
            </a:r>
            <a:r>
              <a:rPr lang="en-US" sz="9600" dirty="0" smtClean="0"/>
              <a:t> TC</a:t>
            </a:r>
          </a:p>
          <a:p>
            <a:pPr lvl="1"/>
            <a:r>
              <a:rPr lang="en-US" sz="9600" dirty="0" smtClean="0"/>
              <a:t>NXTC </a:t>
            </a:r>
            <a:r>
              <a:rPr lang="en-US" sz="9600" dirty="0" err="1" smtClean="0"/>
              <a:t>dưới</a:t>
            </a:r>
            <a:r>
              <a:rPr lang="en-US" sz="9600" dirty="0" smtClean="0"/>
              <a:t> </a:t>
            </a:r>
            <a:r>
              <a:rPr lang="en-US" sz="9600" dirty="0" err="1" smtClean="0"/>
              <a:t>niêm</a:t>
            </a:r>
            <a:r>
              <a:rPr lang="en-US" sz="9600" dirty="0" smtClean="0"/>
              <a:t> </a:t>
            </a:r>
            <a:r>
              <a:rPr lang="en-US" sz="9600" dirty="0" err="1" smtClean="0"/>
              <a:t>mạc</a:t>
            </a:r>
            <a:endParaRPr lang="en-US" sz="9600" dirty="0" smtClean="0"/>
          </a:p>
          <a:p>
            <a:pPr lvl="1"/>
            <a:r>
              <a:rPr lang="en-US" sz="9600" dirty="0" err="1" smtClean="0"/>
              <a:t>Thuyên</a:t>
            </a:r>
            <a:r>
              <a:rPr lang="en-US" sz="9600" dirty="0" smtClean="0"/>
              <a:t> </a:t>
            </a:r>
            <a:r>
              <a:rPr lang="en-US" sz="9600" dirty="0" err="1" smtClean="0"/>
              <a:t>tắc</a:t>
            </a:r>
            <a:r>
              <a:rPr lang="en-US" sz="9600" dirty="0" smtClean="0"/>
              <a:t>  </a:t>
            </a:r>
            <a:r>
              <a:rPr lang="en-US" sz="9600" dirty="0" err="1" smtClean="0"/>
              <a:t>động</a:t>
            </a:r>
            <a:r>
              <a:rPr lang="en-US" sz="9600" dirty="0" smtClean="0"/>
              <a:t> </a:t>
            </a:r>
            <a:r>
              <a:rPr lang="en-US" sz="9600" dirty="0" err="1" smtClean="0"/>
              <a:t>mạch</a:t>
            </a:r>
            <a:r>
              <a:rPr lang="en-US" sz="9600" dirty="0" smtClean="0"/>
              <a:t> TC </a:t>
            </a:r>
          </a:p>
          <a:p>
            <a:pPr lvl="1">
              <a:buNone/>
            </a:pPr>
            <a:endParaRPr lang="en-US" sz="5500" dirty="0" smtClean="0"/>
          </a:p>
          <a:p>
            <a:pPr lvl="1">
              <a:buNone/>
            </a:pPr>
            <a:endParaRPr lang="en-US" sz="5500" dirty="0" smtClean="0"/>
          </a:p>
          <a:p>
            <a:pPr lvl="0" algn="r" fontAlgn="base">
              <a:buNone/>
            </a:pPr>
            <a:r>
              <a:rPr lang="en-US" sz="4800" i="1" dirty="0" smtClean="0"/>
              <a:t>Al-</a:t>
            </a:r>
            <a:r>
              <a:rPr lang="en-US" sz="4800" i="1" dirty="0" err="1" smtClean="0"/>
              <a:t>Serehi</a:t>
            </a:r>
            <a:r>
              <a:rPr lang="en-US" sz="4800" i="1" dirty="0" smtClean="0"/>
              <a:t> A, </a:t>
            </a:r>
            <a:r>
              <a:rPr lang="en-US" sz="4800" i="1" dirty="0" err="1" smtClean="0"/>
              <a:t>Mhoyan</a:t>
            </a:r>
            <a:r>
              <a:rPr lang="en-US" sz="4800" i="1" dirty="0" smtClean="0"/>
              <a:t> A, Brown M, </a:t>
            </a:r>
            <a:r>
              <a:rPr lang="en-US" sz="4800" i="1" dirty="0" err="1" smtClean="0"/>
              <a:t>Benirschke</a:t>
            </a:r>
            <a:r>
              <a:rPr lang="en-US" sz="4800" i="1" dirty="0" smtClean="0"/>
              <a:t> K, Hull A, Pretorius DH. Placenta </a:t>
            </a:r>
            <a:r>
              <a:rPr lang="en-US" sz="4800" i="1" dirty="0" err="1" smtClean="0"/>
              <a:t>accreta</a:t>
            </a:r>
            <a:r>
              <a:rPr lang="en-US" sz="4800" i="1" dirty="0" smtClean="0"/>
              <a:t>: an association with fibroids and </a:t>
            </a:r>
            <a:r>
              <a:rPr lang="en-US" sz="4800" i="1" dirty="0" err="1" smtClean="0"/>
              <a:t>Asherman</a:t>
            </a:r>
            <a:r>
              <a:rPr lang="en-US" sz="4800" i="1" dirty="0" smtClean="0"/>
              <a:t> syndrome. J Ultrasound Med 2008;27:1623–8. </a:t>
            </a:r>
          </a:p>
          <a:p>
            <a:pPr lvl="0" algn="r" fontAlgn="base">
              <a:buNone/>
            </a:pPr>
            <a:r>
              <a:rPr lang="en-US" sz="4800" i="1" dirty="0" err="1" smtClean="0"/>
              <a:t>Hamar</a:t>
            </a:r>
            <a:r>
              <a:rPr lang="en-US" sz="4800" i="1" dirty="0" smtClean="0"/>
              <a:t> BD, Wolff EF, </a:t>
            </a:r>
            <a:r>
              <a:rPr lang="en-US" sz="4800" i="1" dirty="0" err="1" smtClean="0"/>
              <a:t>Kodaman</a:t>
            </a:r>
            <a:r>
              <a:rPr lang="en-US" sz="4800" i="1" dirty="0" smtClean="0"/>
              <a:t> PH, </a:t>
            </a:r>
            <a:r>
              <a:rPr lang="en-US" sz="4800" i="1" dirty="0" err="1" smtClean="0"/>
              <a:t>Marcovici</a:t>
            </a:r>
            <a:r>
              <a:rPr lang="en-US" sz="4800" i="1" dirty="0" smtClean="0"/>
              <a:t> I. Premature rupture of membranes, placenta </a:t>
            </a:r>
            <a:r>
              <a:rPr lang="en-US" sz="4800" i="1" dirty="0" err="1" smtClean="0"/>
              <a:t>increta</a:t>
            </a:r>
            <a:r>
              <a:rPr lang="en-US" sz="4800" i="1" dirty="0" smtClean="0"/>
              <a:t>, and hysterectomy in a pregnancy following endometrial ablation. J </a:t>
            </a:r>
            <a:r>
              <a:rPr lang="en-US" sz="4800" i="1" dirty="0" err="1" smtClean="0"/>
              <a:t>Perinatol</a:t>
            </a:r>
            <a:r>
              <a:rPr lang="en-US" sz="4800" i="1" dirty="0" smtClean="0"/>
              <a:t> 2006;26:135–7.</a:t>
            </a:r>
          </a:p>
          <a:p>
            <a:pPr algn="r">
              <a:buNone/>
            </a:pPr>
            <a:r>
              <a:rPr lang="en-US" sz="4800" i="1" dirty="0" err="1" smtClean="0"/>
              <a:t>Pron</a:t>
            </a:r>
            <a:r>
              <a:rPr lang="en-US" sz="4800" i="1" dirty="0" smtClean="0"/>
              <a:t> G, </a:t>
            </a:r>
            <a:r>
              <a:rPr lang="en-US" sz="4800" i="1" dirty="0" err="1" smtClean="0"/>
              <a:t>Mocarski</a:t>
            </a:r>
            <a:r>
              <a:rPr lang="en-US" sz="4800" i="1" dirty="0" smtClean="0"/>
              <a:t> E, Bennett J, </a:t>
            </a:r>
            <a:r>
              <a:rPr lang="en-US" sz="4800" i="1" dirty="0" err="1" smtClean="0"/>
              <a:t>Vilos</a:t>
            </a:r>
            <a:r>
              <a:rPr lang="en-US" sz="4800" i="1" dirty="0" smtClean="0"/>
              <a:t> G, Common A, Vanderburgh L. Pregnancy after uterine artery </a:t>
            </a:r>
            <a:r>
              <a:rPr lang="en-US" sz="4800" i="1" dirty="0" err="1" smtClean="0"/>
              <a:t>embolization</a:t>
            </a:r>
            <a:r>
              <a:rPr lang="en-US" sz="4800" i="1" dirty="0" smtClean="0"/>
              <a:t> for </a:t>
            </a:r>
            <a:r>
              <a:rPr lang="en-US" sz="4800" i="1" dirty="0" err="1" smtClean="0"/>
              <a:t>leiomyomata</a:t>
            </a:r>
            <a:r>
              <a:rPr lang="en-US" sz="4800" i="1" dirty="0" smtClean="0"/>
              <a:t>: the Ontario multicenter trial. Ontario UFE Collaborative </a:t>
            </a:r>
            <a:r>
              <a:rPr lang="en-US" sz="4400" i="1" dirty="0" smtClean="0"/>
              <a:t>Group. </a:t>
            </a:r>
            <a:r>
              <a:rPr lang="en-US" sz="4400" i="1" dirty="0" err="1" smtClean="0"/>
              <a:t>Obstet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Gynecol</a:t>
            </a:r>
            <a:r>
              <a:rPr lang="en-US" sz="4400" i="1" dirty="0" smtClean="0"/>
              <a:t> 2005;105:67–76.  </a:t>
            </a:r>
            <a:endParaRPr lang="en-US" sz="4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3015-A741-4EA2-A9A8-50EC1DB94CDF}" type="datetime1">
              <a:rPr lang="en-US" smtClean="0"/>
              <a:pPr/>
              <a:t>6/10/2018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Tần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suất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Kết quả hình ảnh cho placenta accreta incidence"/>
          <p:cNvPicPr>
            <a:picLocks noChangeAspect="1" noChangeArrowheads="1"/>
          </p:cNvPicPr>
          <p:nvPr/>
        </p:nvPicPr>
        <p:blipFill>
          <a:blip r:embed="rId2" cstate="print"/>
          <a:srcRect t="21739" b="10145"/>
          <a:stretch>
            <a:fillRect/>
          </a:stretch>
        </p:blipFill>
        <p:spPr bwMode="auto">
          <a:xfrm>
            <a:off x="28902" y="1752600"/>
            <a:ext cx="9089105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thai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7038110" y="3491345"/>
            <a:ext cx="3048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4862945"/>
            <a:ext cx="990600" cy="3186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09F-5314-490B-9209-D8A3E6BD6828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950F-1210-42E8-983C-5FC3D7E9593F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628775"/>
            <a:ext cx="87725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433513"/>
            <a:ext cx="88011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Tần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suất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Tần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MLT </a:t>
            </a:r>
            <a:r>
              <a:rPr lang="en-US" sz="2800" dirty="0" err="1" smtClean="0"/>
              <a:t>tăng</a:t>
            </a:r>
            <a:r>
              <a:rPr lang="en-US" sz="2800" dirty="0" smtClean="0"/>
              <a:t>,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10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50 </a:t>
            </a:r>
            <a:r>
              <a:rPr lang="en-US" sz="2800" dirty="0" err="1" smtClean="0"/>
              <a:t>năm</a:t>
            </a:r>
            <a:r>
              <a:rPr lang="en-US" sz="2800" dirty="0" smtClean="0"/>
              <a:t> qua. </a:t>
            </a:r>
          </a:p>
          <a:p>
            <a:r>
              <a:rPr lang="en-US" sz="2800" dirty="0" err="1" smtClean="0"/>
              <a:t>Milleret</a:t>
            </a:r>
            <a:r>
              <a:rPr lang="en-US" sz="2800" dirty="0" smtClean="0"/>
              <a:t> al: </a:t>
            </a:r>
            <a:r>
              <a:rPr lang="en-US" sz="2800" dirty="0" err="1" smtClean="0"/>
              <a:t>trong</a:t>
            </a:r>
            <a:r>
              <a:rPr lang="en-US" sz="2800" dirty="0" smtClean="0"/>
              <a:t> 155.670 ca </a:t>
            </a:r>
            <a:r>
              <a:rPr lang="en-US" sz="2800" dirty="0" err="1" smtClean="0"/>
              <a:t>sanh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1985 - 1994, NCRL 1/2.510 ca </a:t>
            </a:r>
            <a:r>
              <a:rPr lang="en-US" sz="2800" dirty="0" err="1" smtClean="0"/>
              <a:t>sanh</a:t>
            </a:r>
            <a:endParaRPr lang="en-US" sz="2800" dirty="0" smtClean="0"/>
          </a:p>
          <a:p>
            <a:r>
              <a:rPr lang="en-US" sz="2800" dirty="0" smtClean="0"/>
              <a:t>Wu et al: 1982–2002, 1/533 </a:t>
            </a:r>
            <a:r>
              <a:rPr lang="en-US" sz="2800" dirty="0" err="1" smtClean="0"/>
              <a:t>thai</a:t>
            </a:r>
            <a:r>
              <a:rPr lang="en-US" sz="2800" dirty="0" smtClean="0"/>
              <a:t> </a:t>
            </a:r>
            <a:r>
              <a:rPr lang="en-US" sz="2800" dirty="0" err="1" smtClean="0"/>
              <a:t>kỳ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Nguy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: NTĐ </a:t>
            </a:r>
            <a:r>
              <a:rPr lang="en-US" sz="2800" dirty="0" err="1" smtClean="0"/>
              <a:t>và</a:t>
            </a:r>
            <a:r>
              <a:rPr lang="en-US" sz="2800" dirty="0" smtClean="0"/>
              <a:t> VMC.</a:t>
            </a:r>
          </a:p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yếu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: &gt; 35 </a:t>
            </a:r>
            <a:r>
              <a:rPr lang="en-US" sz="2800" dirty="0" err="1" smtClean="0"/>
              <a:t>tuổi</a:t>
            </a:r>
            <a:r>
              <a:rPr lang="en-US" sz="2800" dirty="0" smtClean="0"/>
              <a:t>, </a:t>
            </a:r>
            <a:r>
              <a:rPr lang="en-US" sz="2800" dirty="0" err="1" smtClean="0"/>
              <a:t>đa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, TC </a:t>
            </a:r>
            <a:r>
              <a:rPr lang="en-US" sz="2800" dirty="0" err="1" smtClean="0"/>
              <a:t>phẫu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TC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chạm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NMTC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nạo</a:t>
            </a:r>
            <a:r>
              <a:rPr lang="en-US" sz="2800" dirty="0" smtClean="0"/>
              <a:t> </a:t>
            </a:r>
            <a:r>
              <a:rPr lang="en-US" sz="2800" dirty="0" err="1" smtClean="0"/>
              <a:t>hút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7E-3F1D-4713-AA41-2707B3EAC6CB}" type="datetime1">
              <a:rPr lang="en-US" smtClean="0"/>
              <a:pPr/>
              <a:t>6/10/2018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Tần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suất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4866" name="AutoShape 2" descr="Kết quả hình ảnh cho placenta accreta incidence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868" name="Picture 4" descr="Kết quả hình ảnh cho placenta accreta incidence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21483"/>
            <a:ext cx="5562600" cy="5836517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84F9-A3D3-4A5D-B201-3D5B20E61603}" type="datetime1">
              <a:rPr lang="en-US" smtClean="0"/>
              <a:pPr/>
              <a:t>6/10/2018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Tần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suất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Kết quả hình ảnh cho placenta accreta incid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023525" cy="54102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616-8688-4FF4-BD88-5CC43325C166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ĐẠI CƯƠNG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8A7-44ED-4E09-83E0-767FBEED9BF0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Tần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suất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 </a:t>
            </a:r>
            <a:r>
              <a:rPr lang="en-US" sz="2500" dirty="0" err="1" smtClean="0"/>
              <a:t>Nhau</a:t>
            </a:r>
            <a:r>
              <a:rPr lang="en-US" sz="2500" dirty="0" smtClean="0"/>
              <a:t> </a:t>
            </a:r>
            <a:r>
              <a:rPr lang="en-US" sz="2500" dirty="0" err="1" smtClean="0"/>
              <a:t>tiền</a:t>
            </a:r>
            <a:r>
              <a:rPr lang="en-US" sz="2500" dirty="0" smtClean="0"/>
              <a:t> </a:t>
            </a:r>
            <a:r>
              <a:rPr lang="en-US" sz="2500" dirty="0" err="1" smtClean="0"/>
              <a:t>đạo</a:t>
            </a:r>
            <a:r>
              <a:rPr lang="en-US" sz="2500" dirty="0" smtClean="0"/>
              <a:t> </a:t>
            </a:r>
            <a:r>
              <a:rPr lang="en-US" sz="2500" dirty="0" err="1" smtClean="0"/>
              <a:t>và</a:t>
            </a:r>
            <a:r>
              <a:rPr lang="en-US" sz="2500" dirty="0" smtClean="0"/>
              <a:t> </a:t>
            </a:r>
            <a:r>
              <a:rPr lang="en-US" sz="2500" dirty="0" err="1" smtClean="0"/>
              <a:t>sẹo</a:t>
            </a:r>
            <a:r>
              <a:rPr lang="en-US" sz="2500" dirty="0" smtClean="0"/>
              <a:t> MLT: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Có</a:t>
            </a:r>
            <a:r>
              <a:rPr lang="en-US" sz="2400" dirty="0" smtClean="0"/>
              <a:t> 55/590 (9,3%) NCRL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NTĐ </a:t>
            </a:r>
            <a:r>
              <a:rPr lang="en-US" sz="2400" dirty="0" err="1" smtClean="0"/>
              <a:t>sv</a:t>
            </a:r>
            <a:r>
              <a:rPr lang="en-US" sz="2400" dirty="0" smtClean="0"/>
              <a:t> 1/22.154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NTĐ (RR=20,7; 95% CI 9,4–45,2)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NTĐ CRL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VMC:</a:t>
            </a:r>
          </a:p>
          <a:p>
            <a:pPr lvl="2">
              <a:lnSpc>
                <a:spcPct val="90000"/>
              </a:lnSpc>
            </a:pPr>
            <a:r>
              <a:rPr lang="en-US" b="1" dirty="0" err="1" smtClean="0"/>
              <a:t>Không</a:t>
            </a:r>
            <a:r>
              <a:rPr lang="en-US" b="1" dirty="0" smtClean="0"/>
              <a:t> VMC     	3%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1 </a:t>
            </a:r>
            <a:r>
              <a:rPr lang="en-US" b="1" dirty="0" err="1" smtClean="0"/>
              <a:t>lần</a:t>
            </a:r>
            <a:r>
              <a:rPr lang="en-US" b="1" dirty="0" smtClean="0"/>
              <a:t> VMC    		11%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2 </a:t>
            </a:r>
            <a:r>
              <a:rPr lang="en-US" b="1" dirty="0" err="1" smtClean="0"/>
              <a:t>lần</a:t>
            </a:r>
            <a:r>
              <a:rPr lang="en-US" b="1" dirty="0" smtClean="0"/>
              <a:t> VMC     	40%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≥3 </a:t>
            </a:r>
            <a:r>
              <a:rPr lang="en-US" b="1" dirty="0" err="1" smtClean="0"/>
              <a:t>lần</a:t>
            </a:r>
            <a:r>
              <a:rPr lang="en-US" b="1" dirty="0" smtClean="0"/>
              <a:t> MLT       	&gt;60%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500" dirty="0" err="1" smtClean="0"/>
              <a:t>Ngoài</a:t>
            </a:r>
            <a:r>
              <a:rPr lang="en-US" sz="2500" dirty="0" smtClean="0"/>
              <a:t> </a:t>
            </a:r>
            <a:r>
              <a:rPr lang="en-US" sz="2500" dirty="0" err="1" smtClean="0"/>
              <a:t>ra</a:t>
            </a:r>
            <a:r>
              <a:rPr lang="en-US" sz="2500" dirty="0" smtClean="0"/>
              <a:t>: 36/124 (29%) </a:t>
            </a:r>
            <a:r>
              <a:rPr lang="en-US" sz="2500" dirty="0" err="1" smtClean="0"/>
              <a:t>thai</a:t>
            </a:r>
            <a:r>
              <a:rPr lang="en-US" sz="2500" dirty="0" smtClean="0"/>
              <a:t> </a:t>
            </a:r>
            <a:r>
              <a:rPr lang="en-US" sz="2500" dirty="0" err="1" smtClean="0"/>
              <a:t>bám</a:t>
            </a:r>
            <a:r>
              <a:rPr lang="en-US" sz="2500" dirty="0" smtClean="0"/>
              <a:t> </a:t>
            </a:r>
            <a:r>
              <a:rPr lang="en-US" sz="2500" dirty="0" err="1" smtClean="0"/>
              <a:t>sẹo</a:t>
            </a:r>
            <a:r>
              <a:rPr lang="en-US" sz="2500" dirty="0" smtClean="0"/>
              <a:t> </a:t>
            </a:r>
            <a:r>
              <a:rPr lang="en-US" sz="2500" dirty="0" err="1" smtClean="0"/>
              <a:t>mổ</a:t>
            </a:r>
            <a:r>
              <a:rPr lang="en-US" sz="2500" dirty="0" smtClean="0"/>
              <a:t> </a:t>
            </a:r>
            <a:r>
              <a:rPr lang="en-US" sz="2500" dirty="0" err="1" smtClean="0"/>
              <a:t>cũ</a:t>
            </a:r>
            <a:r>
              <a:rPr lang="en-US" sz="2500" dirty="0" smtClean="0"/>
              <a:t> </a:t>
            </a:r>
            <a:r>
              <a:rPr lang="en-US" sz="2500" dirty="0" err="1" smtClean="0"/>
              <a:t>có</a:t>
            </a:r>
            <a:r>
              <a:rPr lang="en-US" sz="2500" dirty="0" smtClean="0"/>
              <a:t> NCRL </a:t>
            </a:r>
            <a:r>
              <a:rPr lang="en-US" sz="2500" dirty="0" err="1" smtClean="0"/>
              <a:t>sv</a:t>
            </a:r>
            <a:r>
              <a:rPr lang="en-US" sz="2500" dirty="0" smtClean="0"/>
              <a:t> 4/62 (6,5%) </a:t>
            </a:r>
            <a:r>
              <a:rPr lang="en-US" sz="2500" dirty="0" err="1" smtClean="0"/>
              <a:t>không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bám</a:t>
            </a:r>
            <a:r>
              <a:rPr lang="en-US" sz="2500" dirty="0" smtClean="0"/>
              <a:t> SMC (RR=4,5; 95% CI 1,7–12,1).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1268-29AB-4900-B71C-C9C4B29962E1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9275"/>
            <a:ext cx="57435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38600" y="5867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Silver RM. Abnormal </a:t>
            </a:r>
            <a:r>
              <a:rPr lang="en-US" sz="1400" i="1" dirty="0" err="1" smtClean="0">
                <a:solidFill>
                  <a:srgbClr val="002060"/>
                </a:solidFill>
              </a:rPr>
              <a:t>placentation</a:t>
            </a:r>
            <a:r>
              <a:rPr lang="en-US" sz="1400" i="1" dirty="0" smtClean="0">
                <a:solidFill>
                  <a:srgbClr val="002060"/>
                </a:solidFill>
              </a:rPr>
              <a:t>: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previa</a:t>
            </a:r>
            <a:r>
              <a:rPr lang="en-US" sz="1400" i="1" dirty="0" smtClean="0">
                <a:solidFill>
                  <a:srgbClr val="002060"/>
                </a:solidFill>
              </a:rPr>
              <a:t>, </a:t>
            </a:r>
            <a:r>
              <a:rPr lang="en-US" sz="1400" i="1" dirty="0" err="1" smtClean="0">
                <a:solidFill>
                  <a:srgbClr val="002060"/>
                </a:solidFill>
              </a:rPr>
              <a:t>vasa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previa</a:t>
            </a:r>
            <a:r>
              <a:rPr lang="en-US" sz="1400" i="1" dirty="0" smtClean="0">
                <a:solidFill>
                  <a:srgbClr val="002060"/>
                </a:solidFill>
              </a:rPr>
              <a:t>, and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accreta</a:t>
            </a:r>
            <a:r>
              <a:rPr lang="en-US" sz="1400" i="1" dirty="0" smtClean="0">
                <a:solidFill>
                  <a:srgbClr val="002060"/>
                </a:solidFill>
              </a:rPr>
              <a:t>. </a:t>
            </a:r>
            <a:r>
              <a:rPr lang="en-US" sz="1400" i="1" dirty="0" err="1" smtClean="0">
                <a:solidFill>
                  <a:srgbClr val="002060"/>
                </a:solidFill>
              </a:rPr>
              <a:t>Obstet</a:t>
            </a:r>
            <a:r>
              <a:rPr lang="en-US" sz="1400" i="1" dirty="0" smtClean="0">
                <a:solidFill>
                  <a:srgbClr val="002060"/>
                </a:solidFill>
              </a:rPr>
              <a:t> Gynecol. 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2015 Sep;126(3):654–668. </a:t>
            </a:r>
            <a:r>
              <a:rPr lang="en-US" sz="1400" i="1" dirty="0" err="1" smtClean="0">
                <a:solidFill>
                  <a:srgbClr val="002060"/>
                </a:solidFill>
              </a:rPr>
              <a:t>PubMed</a:t>
            </a:r>
            <a:r>
              <a:rPr lang="en-US" sz="1400" i="1" dirty="0" smtClean="0">
                <a:solidFill>
                  <a:srgbClr val="002060"/>
                </a:solidFill>
              </a:rPr>
              <a:t> PMID: 26244528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Phân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loại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515E-4711-40D4-939A-B692868D2268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Phân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loại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 descr="Kết quả hình ảnh cho placenta accreta incid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215" y="1600200"/>
            <a:ext cx="8120185" cy="494823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14BA-54B8-4ED2-8D00-DC8F39F855DD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Phân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loại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6172200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7543"/>
            <a:ext cx="6781800" cy="460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819775"/>
            <a:ext cx="25412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EA22-AED3-413A-B531-79833ADA6964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Phân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loại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6172200"/>
            <a:ext cx="8229600" cy="685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TC </a:t>
            </a:r>
            <a:r>
              <a:rPr lang="en-US" dirty="0" err="1" smtClean="0"/>
              <a:t>mỏng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19775"/>
            <a:ext cx="25412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/>
          <a:srcRect b="13824"/>
          <a:stretch>
            <a:fillRect/>
          </a:stretch>
        </p:blipFill>
        <p:spPr bwMode="auto">
          <a:xfrm>
            <a:off x="1295400" y="1287379"/>
            <a:ext cx="6759426" cy="496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020-F68A-4C73-8546-BB90845B196D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Phân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loại</a:t>
            </a:r>
            <a:endParaRPr lang="en-US" dirty="0"/>
          </a:p>
        </p:txBody>
      </p:sp>
      <p:pic>
        <p:nvPicPr>
          <p:cNvPr id="144386" name="Picture 2" descr="Kết quả hình ảnh cho Histopathology of placenta accreta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908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33800" y="56388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Accreta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38B2-D2E7-4CA8-BCA3-B37359B9349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Phân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loại</a:t>
            </a:r>
            <a:endParaRPr lang="en-US" dirty="0"/>
          </a:p>
        </p:txBody>
      </p:sp>
      <p:sp>
        <p:nvSpPr>
          <p:cNvPr id="93186" name="AutoShape 2" descr="https://dl-mail.ymail.com/ws/download/mailboxes/@.id==VjJ-oHCEX7yFKInH7xZMPBfN_t1UknkLKrzGbOwa_yHx6tNtLpKaZvC-1qAqeRBXFQ1G/messages/@.id==AFnuw0MAABPxWafKlAJZkIxLjEE/content/parts/@.id==12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2" name="AutoShape 2" descr="https://dl-mail.ymail.com/ws/download/mailboxes/@.id==VjJ-oHCEX7yFKInH7xZMPBfN_t1UknkLKrzGbOwa_yHx6tNtLpKaZvC-1qAqeRBXFQ1G/messages/@.id==AFnuw0MAABPxWafKlAJZkIxLjEE/content/parts/@.id==12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" name="AutoShape 2" descr="https://dl-mail.ymail.com/ws/download/mailboxes/@.id==VjJ-oHCEX7yFKInH7xZMPBfN_t1UknkLKrzGbOwa_yHx6tNtLpKaZvC-1qAqeRBXFQ1G/messages/@.id==AFDuw0MAADtiWa-GXwlx-Kj_lFY/content/parts/@.id==6/raw?appid=YMailNorrin&amp;ymreqid=145286cc-a195-7d03-1c1a-a5013a01b7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51638" y="2588418"/>
            <a:ext cx="5070943" cy="301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 l="6473" r="6406"/>
          <a:stretch>
            <a:fillRect/>
          </a:stretch>
        </p:blipFill>
        <p:spPr bwMode="auto">
          <a:xfrm rot="5400000">
            <a:off x="-76201" y="2362201"/>
            <a:ext cx="5181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81400" y="585995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Increta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PthDr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PthDr</a:t>
            </a:r>
            <a:r>
              <a:rPr lang="en-US" dirty="0" smtClean="0"/>
              <a:t> 1026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1FBC-7130-4AD9-BD1B-F0185EBF317E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Phân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loại</a:t>
            </a:r>
            <a:endParaRPr lang="en-US" dirty="0"/>
          </a:p>
        </p:txBody>
      </p:sp>
      <p:sp>
        <p:nvSpPr>
          <p:cNvPr id="92162" name="AutoShape 2" descr="https://dl-mail.ymail.com/ws/download/mailboxes/@.id==VjJ-oHCEX7yFKInH7xZMPBfN_t1UknkLKrzGbOwa_yHx6tNtLpKaZvC-1qAqeRBXFQ1G/messages/@.id==AFnuw0MAABPxWafKlAJZkIxLjEE/content/parts/@.id==10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AutoShape 4" descr="https://dl-mail.ymail.com/ws/download/mailboxes/@.id==VjJ-oHCEX7yFKInH7xZMPBfN_t1UknkLKrzGbOwa_yHx6tNtLpKaZvC-1qAqeRBXFQ1G/messages/@.id==AFnuw0MAABPxWafKlAJZkIxLjEE/content/parts/@.id==10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AutoShape 6" descr="https://dl-mail.ymail.com/ws/download/mailboxes/@.id==VjJ-oHCEX7yFKInH7xZMPBfN_t1UknkLKrzGbOwa_yHx6tNtLpKaZvC-1qAqeRBXFQ1G/messages/@.id==AFnuw0MAABPxWafKlAJZkIxLjEE/content/parts/@.id==10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2" cstate="print"/>
          <a:srcRect l="12119" r="9114"/>
          <a:stretch>
            <a:fillRect/>
          </a:stretch>
        </p:blipFill>
        <p:spPr bwMode="auto">
          <a:xfrm rot="5400000">
            <a:off x="3809998" y="1752602"/>
            <a:ext cx="4953002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1618" name="AutoShape 2" descr="https://dl-mail.ymail.com/ws/download/mailboxes/@.id==VjJ-oHCEX7yFKInH7xZMPBfN_t1UknkLKrzGbOwa_yHx6tNtLpKaZvC-1qAqeRBXFQ1G/messages/@.id==AFDuw0MAADtiWa-GXwlx-Kj_lFY/content/parts/@.id==6/raw?appid=YMailNorrin&amp;ymreqid=145286cc-a195-7d03-1c1a-a5013a01b7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33110" y="2711377"/>
            <a:ext cx="4889167" cy="275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81400" y="585995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Percreta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PthDr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PthDr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E0AE-5948-4FD0-A943-5A073D3219C9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Phân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loại</a:t>
            </a:r>
            <a:endParaRPr lang="en-US" dirty="0"/>
          </a:p>
        </p:txBody>
      </p:sp>
      <p:sp>
        <p:nvSpPr>
          <p:cNvPr id="92162" name="AutoShape 2" descr="https://dl-mail.ymail.com/ws/download/mailboxes/@.id==VjJ-oHCEX7yFKInH7xZMPBfN_t1UknkLKrzGbOwa_yHx6tNtLpKaZvC-1qAqeRBXFQ1G/messages/@.id==AFnuw0MAABPxWafKlAJZkIxLjEE/content/parts/@.id==10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AutoShape 4" descr="https://dl-mail.ymail.com/ws/download/mailboxes/@.id==VjJ-oHCEX7yFKInH7xZMPBfN_t1UknkLKrzGbOwa_yHx6tNtLpKaZvC-1qAqeRBXFQ1G/messages/@.id==AFnuw0MAABPxWafKlAJZkIxLjEE/content/parts/@.id==10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AutoShape 6" descr="https://dl-mail.ymail.com/ws/download/mailboxes/@.id==VjJ-oHCEX7yFKInH7xZMPBfN_t1UknkLKrzGbOwa_yHx6tNtLpKaZvC-1qAqeRBXFQ1G/messages/@.id==AFnuw0MAABPxWafKlAJZkIxLjEE/content/parts/@.id==10/raw?appid=YMailNorrin&amp;ymreqid=145286cc-a195-7d03-1cea-4d00000149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18" name="AutoShape 2" descr="https://dl-mail.ymail.com/ws/download/mailboxes/@.id==VjJ-oHCEX7yFKInH7xZMPBfN_t1UknkLKrzGbOwa_yHx6tNtLpKaZvC-1qAqeRBXFQ1G/messages/@.id==AFDuw0MAADtiWa-GXwlx-Kj_lFY/content/parts/@.id==6/raw?appid=YMailNorrin&amp;ymreqid=145286cc-a195-7d03-1c1a-a5013a01b700&amp;token=zitEzqOML3j84e6ealFTT5U7-km5qEQF52lp7AcCuBbfYOh7u8LUUj-gf3B8dqKdP-UxhCQRuwGohlS429vcSIgNaeHBlMYvOgch1sE5SvildJA8i3vzfiNePJFcLA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8333" r="3125" b="2083"/>
          <a:stretch>
            <a:fillRect/>
          </a:stretch>
        </p:blipFill>
        <p:spPr bwMode="auto">
          <a:xfrm>
            <a:off x="609600" y="2438400"/>
            <a:ext cx="3810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 l="15882"/>
          <a:stretch>
            <a:fillRect/>
          </a:stretch>
        </p:blipFill>
        <p:spPr bwMode="auto">
          <a:xfrm>
            <a:off x="5105400" y="2438400"/>
            <a:ext cx="36322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5867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Nhau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sẹo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bóc</a:t>
            </a:r>
            <a:r>
              <a:rPr lang="en-US" sz="2800" b="1" dirty="0" smtClean="0"/>
              <a:t> NXTC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193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PthDr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18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PthDr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22A6-DFDD-4D75-9D83-F42025E60DBE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r>
              <a:rPr lang="en-US" b="1" dirty="0" err="1" smtClean="0"/>
              <a:t>cương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tiên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1937 </a:t>
            </a:r>
            <a:r>
              <a:rPr lang="en-US" sz="2800" dirty="0" err="1" smtClean="0"/>
              <a:t>bởi</a:t>
            </a:r>
            <a:r>
              <a:rPr lang="en-US" sz="2800" dirty="0" smtClean="0"/>
              <a:t> Frederick C. Irving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GPB Arthur T. </a:t>
            </a:r>
            <a:r>
              <a:rPr lang="en-US" sz="2800" dirty="0" err="1" smtClean="0"/>
              <a:t>Hertig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BV Boston Lying-In: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18 ca “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bám</a:t>
            </a:r>
            <a:r>
              <a:rPr lang="en-US" sz="2400" dirty="0" smtClean="0"/>
              <a:t> </a:t>
            </a:r>
            <a:r>
              <a:rPr lang="en-US" sz="2400" dirty="0" err="1" smtClean="0"/>
              <a:t>chặt</a:t>
            </a:r>
            <a:r>
              <a:rPr lang="en-US" sz="2400" dirty="0" smtClean="0"/>
              <a:t>”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tiến</a:t>
            </a:r>
            <a:r>
              <a:rPr lang="en-US" sz="2400" dirty="0" smtClean="0"/>
              <a:t> BHSS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14 ca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cắt</a:t>
            </a:r>
            <a:r>
              <a:rPr lang="en-US" sz="2400" dirty="0" smtClean="0"/>
              <a:t> TC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cầm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chục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, </a:t>
            </a:r>
            <a:r>
              <a:rPr lang="en-US" sz="2800" dirty="0" err="1" smtClean="0"/>
              <a:t>cũng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ca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err="1" smtClean="0"/>
              <a:t>cáo</a:t>
            </a:r>
            <a:r>
              <a:rPr lang="en-US" sz="2800" dirty="0" smtClean="0"/>
              <a:t> </a:t>
            </a:r>
            <a:r>
              <a:rPr lang="en-US" sz="2800" dirty="0" err="1" smtClean="0"/>
              <a:t>nhưng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chi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Irving FC,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Hertig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AT. A study of placenta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accreta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Surg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Gynec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Obstet. 1937;64:178–200</a:t>
            </a: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BCC-7875-48F2-AC9C-499BC5173774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42037"/>
            <a:ext cx="8229600" cy="6397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- </a:t>
            </a:r>
            <a:r>
              <a:rPr lang="en-US" dirty="0" err="1" smtClean="0"/>
              <a:t>gai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lấn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74166"/>
            <a:ext cx="6800249" cy="459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130" y="5819775"/>
            <a:ext cx="25412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CBC2-CB62-47FA-92CB-67ED8EFB79F4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Giải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phẫu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bệnh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0226" name="Picture 2" descr="Kết quả hình ảnh cho Histopathology of placenta accreta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94865"/>
            <a:ext cx="6858000" cy="495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839-E7C7-4DA9-99D8-E07D4B348A9C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Giải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phẫu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bệnh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082" name="Picture 2" descr="Kết quả hình ảnh cho Histopathology of placenta accreta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839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30E0-0514-4729-B121-705C5357D991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Giải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phẫu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bệnh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3058" name="Picture 2" descr="Kết quả hình ảnh cho Histopathology of placenta accreta 2017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1048825" y="1524000"/>
            <a:ext cx="710457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5830669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gai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nốt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chiếm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83D-C213-40E1-87D9-8362355D18F8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Giải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phẫu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bệnh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5170" name="Picture 2" descr="Kết quả hình ảnh cho Histopathology of placenta accreta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19575"/>
            <a:ext cx="5942158" cy="44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B848-B5A3-4DF5-B048-465BC8932ECC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6059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</a:rPr>
              <a:t>https://encrypted-tbn0.gstatic.com/images?q=tbn:ANd9GcQykIKP9VzaOkiK3bS-mCjUxpgl9E1NAYKcKXTYcNgS_rVrKvRn</a:t>
            </a:r>
            <a:endParaRPr lang="en-US" sz="1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Giải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phẫu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bệnh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6130" name="Picture 2" descr="Kết quả hình ảnh cho Histopathology of placenta accreta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57349"/>
            <a:ext cx="5943600" cy="445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C42F-BACF-49AE-9BED-176E2CAC43D3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6059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</a:rPr>
              <a:t>https://encrypted-tbn0.gstatic.com/images?q=tbn:ANd9GcQykIKP9VzaOkiK3bS-mCjUxpgl9E1NAYKcKXTYcNgS_rVrKvRn</a:t>
            </a:r>
            <a:endParaRPr lang="en-US" sz="1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Giải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phẫu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bệnh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6" name="Picture 2" descr="Kết quả hình ảnh cho Histopathology of placenta accreta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62100"/>
            <a:ext cx="71628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A7D-58ED-4D97-807E-3D3712E415D5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Chân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thành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cám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ơn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D51D-45E5-42CB-8D11-83D0C2DC4EF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r>
              <a:rPr lang="en-US" b="1" dirty="0" err="1" smtClean="0"/>
              <a:t>cương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Định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nghĩa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sz="2800" i="1" dirty="0" err="1" smtClean="0"/>
              <a:t>Nhau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cài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răng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lược</a:t>
            </a:r>
            <a:r>
              <a:rPr lang="en-US" sz="2800" i="1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bệnh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LS </a:t>
            </a:r>
            <a:r>
              <a:rPr lang="en-US" sz="2800" dirty="0" err="1" smtClean="0"/>
              <a:t>khi</a:t>
            </a:r>
            <a:r>
              <a:rPr lang="en-US" sz="2800" dirty="0" smtClean="0"/>
              <a:t> 1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hay </a:t>
            </a:r>
            <a:r>
              <a:rPr lang="en-US" sz="2800" dirty="0" err="1" smtClean="0"/>
              <a:t>toàn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 </a:t>
            </a:r>
            <a:r>
              <a:rPr lang="en-US" sz="2800" dirty="0" err="1" smtClean="0"/>
              <a:t>bánh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xâm</a:t>
            </a:r>
            <a:r>
              <a:rPr lang="en-US" sz="2800" dirty="0" smtClean="0"/>
              <a:t> </a:t>
            </a:r>
            <a:r>
              <a:rPr lang="en-US" sz="2800" dirty="0" err="1" smtClean="0"/>
              <a:t>lấn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tách</a:t>
            </a:r>
            <a:r>
              <a:rPr lang="en-US" sz="2800" dirty="0" smtClean="0"/>
              <a:t> </a:t>
            </a:r>
            <a:r>
              <a:rPr lang="en-US" sz="2800" dirty="0" err="1" smtClean="0"/>
              <a:t>rời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TC.</a:t>
            </a:r>
          </a:p>
          <a:p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: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1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hay </a:t>
            </a:r>
            <a:r>
              <a:rPr lang="en-US" sz="2800" dirty="0" err="1" smtClean="0"/>
              <a:t>toàn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đáy</a:t>
            </a:r>
            <a:r>
              <a:rPr lang="en-US" sz="2800" dirty="0" smtClean="0"/>
              <a:t> </a:t>
            </a:r>
            <a:r>
              <a:rPr lang="en-US" sz="2800" dirty="0" err="1" smtClean="0"/>
              <a:t>màng</a:t>
            </a:r>
            <a:r>
              <a:rPr lang="en-US" sz="2800" dirty="0" smtClean="0"/>
              <a:t> </a:t>
            </a:r>
            <a:r>
              <a:rPr lang="en-US" sz="2800" dirty="0" err="1" smtClean="0"/>
              <a:t>rụng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gai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TC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i="1" dirty="0" smtClean="0"/>
              <a:t>placenta </a:t>
            </a:r>
            <a:r>
              <a:rPr lang="en-US" sz="2800" i="1" dirty="0" err="1" smtClean="0"/>
              <a:t>increta</a:t>
            </a:r>
            <a:r>
              <a:rPr lang="en-US" sz="2800" dirty="0" smtClean="0"/>
              <a:t> ; </a:t>
            </a:r>
          </a:p>
          <a:p>
            <a:r>
              <a:rPr lang="en-US" sz="2800" i="1" dirty="0" smtClean="0"/>
              <a:t>Placenta </a:t>
            </a:r>
            <a:r>
              <a:rPr lang="en-US" sz="2800" i="1" dirty="0" err="1" smtClean="0"/>
              <a:t>percreta</a:t>
            </a:r>
            <a:r>
              <a:rPr lang="en-US" sz="2800" dirty="0" smtClean="0"/>
              <a:t> 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xâm</a:t>
            </a:r>
            <a:r>
              <a:rPr lang="en-US" sz="2800" dirty="0" smtClean="0"/>
              <a:t> </a:t>
            </a:r>
            <a:r>
              <a:rPr lang="en-US" sz="2800" dirty="0" err="1" smtClean="0"/>
              <a:t>lấn</a:t>
            </a:r>
            <a:r>
              <a:rPr lang="en-US" sz="2800" dirty="0" smtClean="0"/>
              <a:t> </a:t>
            </a:r>
            <a:r>
              <a:rPr lang="en-US" sz="2800" dirty="0" err="1" smtClean="0"/>
              <a:t>xuyên</a:t>
            </a:r>
            <a:r>
              <a:rPr lang="en-US" sz="2800" dirty="0" smtClean="0"/>
              <a:t> qua </a:t>
            </a:r>
            <a:r>
              <a:rPr lang="en-US" sz="2800" dirty="0" err="1" smtClean="0"/>
              <a:t>cơ</a:t>
            </a:r>
            <a:r>
              <a:rPr lang="en-US" sz="2800" dirty="0" smtClean="0"/>
              <a:t> TC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thanh</a:t>
            </a:r>
            <a:r>
              <a:rPr lang="en-US" sz="2800" dirty="0" smtClean="0"/>
              <a:t> </a:t>
            </a:r>
            <a:r>
              <a:rPr lang="en-US" sz="2800" dirty="0" err="1" smtClean="0"/>
              <a:t>mạc</a:t>
            </a:r>
            <a:r>
              <a:rPr lang="en-US" sz="2800" dirty="0" smtClean="0"/>
              <a:t>,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lân</a:t>
            </a:r>
            <a:r>
              <a:rPr lang="en-US" sz="2800" dirty="0" smtClean="0"/>
              <a:t> </a:t>
            </a:r>
            <a:r>
              <a:rPr lang="en-US" sz="2800" dirty="0" err="1" smtClean="0"/>
              <a:t>cận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BQ</a:t>
            </a:r>
          </a:p>
          <a:p>
            <a:endParaRPr lang="en-US" sz="2800" dirty="0" smtClean="0"/>
          </a:p>
          <a:p>
            <a:pPr lvl="0" algn="r" fontAlgn="base">
              <a:buNone/>
            </a:pPr>
            <a:r>
              <a:rPr lang="en-US" sz="1800" i="1" dirty="0" smtClean="0">
                <a:solidFill>
                  <a:srgbClr val="002060"/>
                </a:solidFill>
              </a:rPr>
              <a:t>Hughes EC, editor. Obstetric-gynecologic terminology: with section on neonatology and glossary on congenital anomalies. Philadelphia (PA): F.A. Davis; 1972.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BCC-7875-48F2-AC9C-499BC5173774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Định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nghĩa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2016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Morbidly adherent Placenta –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MAP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Abnormally Invasive Placenta –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AIP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Advanced invasive </a:t>
            </a:r>
            <a:r>
              <a:rPr lang="en-US" sz="2600" dirty="0" err="1" smtClean="0"/>
              <a:t>Placentation</a:t>
            </a:r>
            <a:endParaRPr lang="en-US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Abnormal </a:t>
            </a:r>
            <a:r>
              <a:rPr lang="en-US" sz="2600" dirty="0" err="1" smtClean="0"/>
              <a:t>myometrial</a:t>
            </a:r>
            <a:r>
              <a:rPr lang="en-US" sz="2600" dirty="0" smtClean="0"/>
              <a:t> Invasion</a:t>
            </a:r>
            <a:endParaRPr lang="en-US" sz="2400" dirty="0" smtClean="0"/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Cả</a:t>
            </a:r>
            <a:r>
              <a:rPr lang="en-US" sz="2800" dirty="0" smtClean="0">
                <a:sym typeface="Wingdings" pitchFamily="2" charset="2"/>
              </a:rPr>
              <a:t> 1&amp;2 </a:t>
            </a:r>
            <a:r>
              <a:rPr lang="en-US" sz="2800" dirty="0" err="1" smtClean="0">
                <a:sym typeface="Wingdings" pitchFamily="2" charset="2"/>
              </a:rPr>
              <a:t>thường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phối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hợp</a:t>
            </a:r>
            <a:r>
              <a:rPr lang="en-US" sz="2800" dirty="0" smtClean="0">
                <a:sym typeface="Wingdings" pitchFamily="2" charset="2"/>
              </a:rPr>
              <a:t>: Placenta </a:t>
            </a:r>
            <a:r>
              <a:rPr lang="en-US" sz="2800" dirty="0" err="1" smtClean="0">
                <a:sym typeface="Wingdings" pitchFamily="2" charset="2"/>
              </a:rPr>
              <a:t>accreta</a:t>
            </a:r>
            <a:r>
              <a:rPr lang="en-US" sz="2800" dirty="0" smtClean="0">
                <a:sym typeface="Wingdings" pitchFamily="2" charset="2"/>
              </a:rPr>
              <a:t> spectrum –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PAS </a:t>
            </a:r>
            <a:r>
              <a:rPr lang="en-US" sz="2600" dirty="0" smtClean="0">
                <a:sym typeface="Wingdings" pitchFamily="2" charset="2"/>
              </a:rPr>
              <a:t>(FIGO 2017)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HN 2017: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MAP, AIP</a:t>
            </a:r>
          </a:p>
          <a:p>
            <a:pPr>
              <a:buNone/>
            </a:pPr>
            <a:endParaRPr lang="en-US" sz="2800" dirty="0" smtClean="0"/>
          </a:p>
          <a:p>
            <a:pPr lvl="0" algn="r" fontAlgn="base">
              <a:buNone/>
            </a:pPr>
            <a:r>
              <a:rPr lang="en-US" sz="1800" i="1" dirty="0" err="1" smtClean="0">
                <a:solidFill>
                  <a:srgbClr val="002060"/>
                </a:solidFill>
              </a:rPr>
              <a:t>Janaux</a:t>
            </a:r>
            <a:r>
              <a:rPr lang="en-US" sz="1800" i="1" dirty="0" smtClean="0">
                <a:solidFill>
                  <a:srgbClr val="002060"/>
                </a:solidFill>
              </a:rPr>
              <a:t> et al., AJOG, 2016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950F-1210-42E8-983C-5FC3D7E9593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950F-1210-42E8-983C-5FC3D7E9593F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Collins SL, Stevenson GN, Al-Khan A, et al. Three-dimensional power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doppler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ultrasonography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for diagnosing abnormally invasive placenta and quantifying the risk.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Obstet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Gynecol. 2015;126:645–653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981200"/>
            <a:ext cx="87725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FIGO 2018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950F-1210-42E8-983C-5FC3D7E9593F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Collins SL, Stevenson GN, Al-Khan A, et al. Three-dimensional power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doppler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ultrasonography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for diagnosing abnormally invasive placenta and quantifying the risk.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Obstet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Gynecol. 2015;126:645–653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Hệ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thống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phân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độ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lâm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sàng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nhau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bám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chặt</a:t>
            </a:r>
            <a:r>
              <a:rPr lang="en-US" sz="2000" b="1" dirty="0" smtClean="0">
                <a:solidFill>
                  <a:srgbClr val="0070C0"/>
                </a:solidFill>
              </a:rPr>
              <a:t> hay </a:t>
            </a:r>
            <a:r>
              <a:rPr lang="en-US" sz="2000" b="1" dirty="0" err="1" smtClean="0">
                <a:solidFill>
                  <a:srgbClr val="0070C0"/>
                </a:solidFill>
              </a:rPr>
              <a:t>xâm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lấn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khi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sinh</a:t>
            </a:r>
            <a:r>
              <a:rPr lang="en-US" sz="2000" b="1" dirty="0" smtClean="0">
                <a:solidFill>
                  <a:srgbClr val="0070C0"/>
                </a:solidFill>
              </a:rPr>
              <a:t> - FIGO 2018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1961" y="1752600"/>
          <a:ext cx="8229599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Độ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Định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nghĩa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Khi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sinh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hoặc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mổ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tróc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toàn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bộ</a:t>
                      </a:r>
                      <a:r>
                        <a:rPr lang="en-US" sz="1400" baseline="0" dirty="0" smtClean="0"/>
                        <a:t> ở </a:t>
                      </a:r>
                      <a:r>
                        <a:rPr lang="en-US" sz="1400" baseline="0" dirty="0" err="1" smtClean="0"/>
                        <a:t>giai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đoạn</a:t>
                      </a:r>
                      <a:r>
                        <a:rPr lang="en-US" sz="1400" baseline="0" dirty="0" smtClean="0"/>
                        <a:t> 3 </a:t>
                      </a:r>
                      <a:r>
                        <a:rPr lang="en-US" sz="1400" baseline="0" dirty="0" err="1" smtClean="0"/>
                        <a:t>của</a:t>
                      </a:r>
                      <a:r>
                        <a:rPr lang="en-US" sz="1400" baseline="0" dirty="0" smtClean="0"/>
                        <a:t> CD.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bám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bình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thường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arenBoth"/>
                      </a:pPr>
                      <a:r>
                        <a:rPr lang="en-US" sz="1400" dirty="0" smtClean="0"/>
                        <a:t>MLT/</a:t>
                      </a:r>
                      <a:r>
                        <a:rPr lang="en-US" sz="1400" dirty="0" err="1" smtClean="0"/>
                        <a:t>mở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bụng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không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mô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lấn</a:t>
                      </a:r>
                      <a:r>
                        <a:rPr lang="en-US" sz="1400" baseline="0" dirty="0" smtClean="0"/>
                        <a:t> qua </a:t>
                      </a:r>
                      <a:r>
                        <a:rPr lang="en-US" sz="1400" baseline="0" dirty="0" err="1" smtClean="0"/>
                        <a:t>khỏi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bề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mặt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r>
                        <a:rPr lang="en-US" sz="1400" baseline="0" dirty="0" smtClean="0"/>
                        <a:t> TC.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tróc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không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hoàn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toàn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dưới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thuốc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gò</a:t>
                      </a:r>
                      <a:r>
                        <a:rPr lang="en-US" sz="1400" baseline="0" dirty="0" smtClean="0"/>
                        <a:t> TC </a:t>
                      </a:r>
                      <a:r>
                        <a:rPr lang="en-US" sz="1400" baseline="0" dirty="0" err="1" smtClean="0"/>
                        <a:t>và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kéo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dây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rốn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và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cần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bóc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bằng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để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hết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phần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còn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lại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aseline="0" dirty="0" err="1" smtClean="0"/>
                        <a:t>bám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chặt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bất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thường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của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mô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.</a:t>
                      </a:r>
                    </a:p>
                    <a:p>
                      <a:pPr marL="342900" indent="-342900">
                        <a:buAutoNum type="alphaUcParenBoth"/>
                      </a:pPr>
                      <a:r>
                        <a:rPr lang="en-US" sz="1400" baseline="0" dirty="0" err="1" smtClean="0"/>
                        <a:t>Sinh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ngã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đạo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cần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bóc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bằng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ghi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nhận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bám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chặt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bất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thường</a:t>
                      </a:r>
                      <a:r>
                        <a:rPr lang="en-US" sz="1400" baseline="0" dirty="0" smtClean="0"/>
                        <a:t> 1 </a:t>
                      </a:r>
                      <a:r>
                        <a:rPr lang="en-US" sz="1400" baseline="0" dirty="0" err="1" smtClean="0"/>
                        <a:t>phần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arenBoth"/>
                      </a:pPr>
                      <a:r>
                        <a:rPr lang="en-US" sz="1400" dirty="0" smtClean="0"/>
                        <a:t>MLT/</a:t>
                      </a:r>
                      <a:r>
                        <a:rPr lang="en-US" sz="1400" dirty="0" err="1" smtClean="0"/>
                        <a:t>mở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bụng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không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mô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lấn</a:t>
                      </a:r>
                      <a:r>
                        <a:rPr lang="en-US" sz="1400" baseline="0" dirty="0" smtClean="0"/>
                        <a:t> qua </a:t>
                      </a:r>
                      <a:r>
                        <a:rPr lang="en-US" sz="1400" baseline="0" dirty="0" err="1" smtClean="0"/>
                        <a:t>khỏi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bề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mặt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r>
                        <a:rPr lang="en-US" sz="1400" baseline="0" dirty="0" smtClean="0"/>
                        <a:t> TC.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tróc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không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hoàn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toàn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dưới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thuốc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gò</a:t>
                      </a:r>
                      <a:r>
                        <a:rPr lang="en-US" sz="1400" baseline="0" dirty="0" smtClean="0"/>
                        <a:t> TC </a:t>
                      </a:r>
                      <a:r>
                        <a:rPr lang="en-US" sz="1400" baseline="0" dirty="0" err="1" smtClean="0"/>
                        <a:t>và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kéo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dây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rốnvà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cần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bóc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bằng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để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hết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toàn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bộ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aseline="0" dirty="0" err="1" smtClean="0"/>
                        <a:t>bánh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bám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chặt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bất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thường</a:t>
                      </a:r>
                      <a:r>
                        <a:rPr lang="en-US" sz="1400" baseline="0" dirty="0" smtClean="0"/>
                        <a:t>.</a:t>
                      </a:r>
                    </a:p>
                    <a:p>
                      <a:pPr marL="342900" indent="-342900">
                        <a:buAutoNum type="alphaUcParenBoth"/>
                      </a:pPr>
                      <a:r>
                        <a:rPr lang="en-US" sz="1400" baseline="0" dirty="0" err="1" smtClean="0"/>
                        <a:t>Sinh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ngã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đạo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cần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bóc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bằng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để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hết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toàn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bộ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aseline="0" dirty="0" err="1" smtClean="0"/>
                        <a:t>bánh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bám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chặt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bất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thường</a:t>
                      </a:r>
                      <a:r>
                        <a:rPr lang="en-US" sz="1400" baseline="0" dirty="0" smtClean="0"/>
                        <a:t>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MLT/</a:t>
                      </a:r>
                      <a:r>
                        <a:rPr lang="en-US" sz="1400" dirty="0" err="1" smtClean="0"/>
                        <a:t>mở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bụng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thấy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mô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lấn</a:t>
                      </a:r>
                      <a:r>
                        <a:rPr lang="en-US" sz="1400" baseline="0" dirty="0" smtClean="0"/>
                        <a:t> qua </a:t>
                      </a:r>
                      <a:r>
                        <a:rPr lang="en-US" sz="1400" baseline="0" dirty="0" err="1" smtClean="0"/>
                        <a:t>khỏi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thanh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mạc</a:t>
                      </a:r>
                      <a:r>
                        <a:rPr lang="en-US" sz="1400" baseline="0" dirty="0" smtClean="0"/>
                        <a:t> TC, </a:t>
                      </a:r>
                      <a:r>
                        <a:rPr lang="en-US" sz="1400" baseline="0" dirty="0" err="1" smtClean="0"/>
                        <a:t>nhưng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các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lớp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phẫu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thuật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rõ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ràng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có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thể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xác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định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đươ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giữa</a:t>
                      </a:r>
                      <a:r>
                        <a:rPr lang="en-US" sz="1400" baseline="0" dirty="0" smtClean="0"/>
                        <a:t> BQ </a:t>
                      </a:r>
                      <a:r>
                        <a:rPr lang="en-US" sz="1400" baseline="0" dirty="0" err="1" smtClean="0"/>
                        <a:t>và</a:t>
                      </a:r>
                      <a:r>
                        <a:rPr lang="en-US" sz="1400" baseline="0" dirty="0" smtClean="0"/>
                        <a:t> TC, </a:t>
                      </a:r>
                      <a:r>
                        <a:rPr lang="en-US" sz="1400" baseline="0" dirty="0" err="1" smtClean="0"/>
                        <a:t>cho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phép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gỡ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dính</a:t>
                      </a:r>
                      <a:r>
                        <a:rPr lang="en-US" sz="1400" baseline="0" dirty="0" smtClean="0"/>
                        <a:t> an </a:t>
                      </a:r>
                      <a:r>
                        <a:rPr lang="en-US" sz="1400" baseline="0" dirty="0" err="1" smtClean="0"/>
                        <a:t>toàn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không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tổn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thương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bàng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quang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MLT/</a:t>
                      </a:r>
                      <a:r>
                        <a:rPr lang="en-US" sz="1400" dirty="0" err="1" smtClean="0"/>
                        <a:t>mở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bụng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thấy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mô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lấn</a:t>
                      </a:r>
                      <a:r>
                        <a:rPr lang="en-US" sz="1400" baseline="0" dirty="0" smtClean="0"/>
                        <a:t> qua </a:t>
                      </a:r>
                      <a:r>
                        <a:rPr lang="en-US" sz="1400" baseline="0" dirty="0" err="1" smtClean="0"/>
                        <a:t>khỏi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thanh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mạc</a:t>
                      </a:r>
                      <a:r>
                        <a:rPr lang="en-US" sz="1400" baseline="0" dirty="0" smtClean="0"/>
                        <a:t> TC, </a:t>
                      </a:r>
                      <a:r>
                        <a:rPr lang="en-US" sz="1400" baseline="0" dirty="0" err="1" smtClean="0"/>
                        <a:t>nhưng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các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lớp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phẫu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thuật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rõ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ràng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</a:rPr>
                        <a:t>không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thể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xác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định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được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giữa</a:t>
                      </a:r>
                      <a:r>
                        <a:rPr lang="en-US" sz="1400" baseline="0" dirty="0" smtClean="0"/>
                        <a:t> BQ </a:t>
                      </a:r>
                      <a:r>
                        <a:rPr lang="en-US" sz="1400" baseline="0" dirty="0" err="1" smtClean="0"/>
                        <a:t>và</a:t>
                      </a:r>
                      <a:r>
                        <a:rPr lang="en-US" sz="1400" baseline="0" dirty="0" smtClean="0"/>
                        <a:t> TC, </a:t>
                      </a:r>
                      <a:r>
                        <a:rPr lang="en-US" sz="1400" baseline="0" dirty="0" err="1" smtClean="0"/>
                        <a:t>cho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phép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gỡ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dính</a:t>
                      </a:r>
                      <a:r>
                        <a:rPr lang="en-US" sz="1400" baseline="0" dirty="0" smtClean="0"/>
                        <a:t> an </a:t>
                      </a:r>
                      <a:r>
                        <a:rPr lang="en-US" sz="1400" baseline="0" dirty="0" err="1" smtClean="0"/>
                        <a:t>toàn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không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tổn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thương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bàng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quang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MLT/</a:t>
                      </a:r>
                      <a:r>
                        <a:rPr lang="en-US" sz="1400" dirty="0" err="1" smtClean="0"/>
                        <a:t>mở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bụng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/>
                        <a:t>thấy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mô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lấn</a:t>
                      </a:r>
                      <a:r>
                        <a:rPr lang="en-US" sz="1400" baseline="0" dirty="0" smtClean="0"/>
                        <a:t> qua </a:t>
                      </a:r>
                      <a:r>
                        <a:rPr lang="en-US" sz="1400" baseline="0" dirty="0" err="1" smtClean="0"/>
                        <a:t>khỏi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thanh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mạc</a:t>
                      </a:r>
                      <a:r>
                        <a:rPr lang="en-US" sz="1400" baseline="0" dirty="0" smtClean="0"/>
                        <a:t> TC, </a:t>
                      </a:r>
                      <a:r>
                        <a:rPr lang="en-US" sz="1400" baseline="0" dirty="0" err="1" smtClean="0"/>
                        <a:t>xâm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nhập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vào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cung</a:t>
                      </a:r>
                      <a:r>
                        <a:rPr lang="en-US" sz="1400" baseline="0" dirty="0" smtClean="0"/>
                        <a:t> hay </a:t>
                      </a:r>
                      <a:r>
                        <a:rPr lang="en-US" sz="1400" baseline="0" dirty="0" err="1" smtClean="0"/>
                        <a:t>bất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kỳ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quan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lân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cận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của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hệ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niệu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5943600"/>
            <a:ext cx="7543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Collins SL, Stevenson GN, Al-Khan A, et al. Three-dimensional power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doppler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ultrasonography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diagnosing abnormally invasive placenta and quantifying the risk.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Obstet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Gynecol. 2015;126:645–653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sàng</a:t>
            </a:r>
            <a:endParaRPr lang="en-US" sz="2800" b="1" dirty="0" smtClean="0"/>
          </a:p>
          <a:p>
            <a:r>
              <a:rPr lang="en-US" sz="2800" dirty="0" smtClean="0"/>
              <a:t>NCRL 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quá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sanh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tróc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toàn</a:t>
            </a:r>
            <a:r>
              <a:rPr lang="en-US" sz="2800" dirty="0" smtClean="0"/>
              <a:t> </a:t>
            </a:r>
            <a:r>
              <a:rPr lang="en-US" sz="2800" dirty="0" err="1" smtClean="0"/>
              <a:t>kèm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BHSS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, </a:t>
            </a:r>
          </a:p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đưa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DIC, </a:t>
            </a:r>
            <a:r>
              <a:rPr lang="en-US" sz="2800" dirty="0" err="1" smtClean="0"/>
              <a:t>cắt</a:t>
            </a:r>
            <a:r>
              <a:rPr lang="en-US" sz="2800" dirty="0" smtClean="0"/>
              <a:t> TC,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tổn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niệu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, BQ, </a:t>
            </a:r>
            <a:r>
              <a:rPr lang="en-US" sz="2800" dirty="0" err="1" smtClean="0"/>
              <a:t>ruột</a:t>
            </a:r>
            <a:r>
              <a:rPr lang="en-US" sz="2800" dirty="0" smtClean="0"/>
              <a:t> hay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trúc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 – TK, </a:t>
            </a:r>
            <a:r>
              <a:rPr lang="en-US" sz="2800" dirty="0" err="1" smtClean="0"/>
              <a:t>hội</a:t>
            </a:r>
            <a:r>
              <a:rPr lang="en-US" sz="2800" dirty="0" smtClean="0"/>
              <a:t> </a:t>
            </a:r>
            <a:r>
              <a:rPr lang="en-US" sz="2800" dirty="0" err="1" smtClean="0"/>
              <a:t>chứng</a:t>
            </a:r>
            <a:r>
              <a:rPr lang="en-US" sz="2800" dirty="0" smtClean="0"/>
              <a:t> </a:t>
            </a:r>
            <a:r>
              <a:rPr lang="en-US" sz="2800" dirty="0" err="1" smtClean="0"/>
              <a:t>suy</a:t>
            </a:r>
            <a:r>
              <a:rPr lang="en-US" sz="2800" dirty="0" smtClean="0"/>
              <a:t> </a:t>
            </a:r>
            <a:r>
              <a:rPr lang="en-US" sz="2800" dirty="0" err="1" smtClean="0"/>
              <a:t>hô</a:t>
            </a:r>
            <a:r>
              <a:rPr lang="en-US" sz="2800" dirty="0" smtClean="0"/>
              <a:t> </a:t>
            </a:r>
            <a:r>
              <a:rPr lang="en-US" sz="2800" dirty="0" err="1" smtClean="0"/>
              <a:t>hấp</a:t>
            </a:r>
            <a:r>
              <a:rPr lang="en-US" sz="2800" dirty="0" smtClean="0"/>
              <a:t> </a:t>
            </a:r>
            <a:r>
              <a:rPr lang="en-US" sz="2800" dirty="0" err="1" smtClean="0"/>
              <a:t>cấp</a:t>
            </a:r>
            <a:r>
              <a:rPr lang="en-US" sz="2800" dirty="0" smtClean="0"/>
              <a:t>, </a:t>
            </a:r>
            <a:r>
              <a:rPr lang="en-US" sz="2800" dirty="0" err="1" smtClean="0"/>
              <a:t>phản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, </a:t>
            </a:r>
            <a:r>
              <a:rPr lang="en-US" sz="2800" dirty="0" err="1" smtClean="0"/>
              <a:t>mất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suy</a:t>
            </a:r>
            <a:r>
              <a:rPr lang="en-US" sz="2800" dirty="0" smtClean="0"/>
              <a:t> </a:t>
            </a:r>
            <a:r>
              <a:rPr lang="en-US" sz="2800" dirty="0" err="1" smtClean="0"/>
              <a:t>thận</a:t>
            </a:r>
            <a:r>
              <a:rPr lang="en-US" sz="2800" dirty="0" smtClean="0"/>
              <a:t>;</a:t>
            </a:r>
          </a:p>
          <a:p>
            <a:r>
              <a:rPr lang="en-US" sz="2800" dirty="0" err="1" smtClean="0"/>
              <a:t>Máu</a:t>
            </a:r>
            <a:r>
              <a:rPr lang="en-US" sz="2800" dirty="0" smtClean="0"/>
              <a:t> </a:t>
            </a:r>
            <a:r>
              <a:rPr lang="en-US" sz="2800" dirty="0" err="1" smtClean="0"/>
              <a:t>mất</a:t>
            </a:r>
            <a:r>
              <a:rPr lang="en-US" sz="2800" dirty="0" smtClean="0"/>
              <a:t>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sanh</a:t>
            </a:r>
            <a:r>
              <a:rPr lang="en-US" sz="2800" dirty="0" smtClean="0"/>
              <a:t> # 3.000–5.000 </a:t>
            </a:r>
            <a:r>
              <a:rPr lang="en-US" sz="2800" dirty="0" err="1" smtClean="0"/>
              <a:t>mL.</a:t>
            </a:r>
            <a:endParaRPr lang="en-US" sz="2800" dirty="0" smtClean="0"/>
          </a:p>
          <a:p>
            <a:pPr lvl="0" fontAlgn="base">
              <a:buNone/>
            </a:pPr>
            <a:endParaRPr lang="en-US" sz="2800" dirty="0" smtClean="0"/>
          </a:p>
          <a:p>
            <a:pPr lvl="0" algn="r" fontAlgn="base">
              <a:buNone/>
            </a:pPr>
            <a:r>
              <a:rPr lang="en-US" sz="1800" i="1" dirty="0" err="1" smtClean="0">
                <a:solidFill>
                  <a:srgbClr val="002060"/>
                </a:solidFill>
              </a:rPr>
              <a:t>Hudon</a:t>
            </a:r>
            <a:r>
              <a:rPr lang="en-US" sz="1800" i="1" dirty="0" smtClean="0">
                <a:solidFill>
                  <a:srgbClr val="002060"/>
                </a:solidFill>
              </a:rPr>
              <a:t> L, Belfort MA, Broome DR. Diagnosis and management of placenta </a:t>
            </a:r>
            <a:r>
              <a:rPr lang="en-US" sz="1800" i="1" dirty="0" err="1" smtClean="0">
                <a:solidFill>
                  <a:srgbClr val="002060"/>
                </a:solidFill>
              </a:rPr>
              <a:t>percreta</a:t>
            </a:r>
            <a:r>
              <a:rPr lang="en-US" sz="1800" i="1" dirty="0" smtClean="0">
                <a:solidFill>
                  <a:srgbClr val="002060"/>
                </a:solidFill>
              </a:rPr>
              <a:t>: a review. </a:t>
            </a:r>
            <a:r>
              <a:rPr lang="en-US" sz="1800" i="1" dirty="0" err="1" smtClean="0">
                <a:solidFill>
                  <a:srgbClr val="002060"/>
                </a:solidFill>
              </a:rPr>
              <a:t>Obstet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Gynecol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Surv</a:t>
            </a:r>
            <a:r>
              <a:rPr lang="en-US" sz="1800" i="1" dirty="0" smtClean="0">
                <a:solidFill>
                  <a:srgbClr val="002060"/>
                </a:solidFill>
              </a:rPr>
              <a:t> 1998;53:509–17.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85BF-1F1C-4ED9-B45F-7C7036089878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Đại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cương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3000" dirty="0" err="1" smtClean="0"/>
              <a:t>Khoảng</a:t>
            </a:r>
            <a:r>
              <a:rPr lang="en-US" sz="3000" dirty="0" smtClean="0"/>
              <a:t> 90% sp </a:t>
            </a:r>
            <a:r>
              <a:rPr lang="en-US" sz="3000" dirty="0" err="1" smtClean="0"/>
              <a:t>có</a:t>
            </a:r>
            <a:r>
              <a:rPr lang="en-US" sz="3000" dirty="0" smtClean="0"/>
              <a:t> NCRL </a:t>
            </a:r>
            <a:r>
              <a:rPr lang="en-US" sz="3000" dirty="0" err="1" smtClean="0"/>
              <a:t>phải</a:t>
            </a:r>
            <a:r>
              <a:rPr lang="en-US" sz="3000" dirty="0" smtClean="0"/>
              <a:t> </a:t>
            </a:r>
            <a:r>
              <a:rPr lang="en-US" sz="3000" dirty="0" err="1" smtClean="0"/>
              <a:t>truyền</a:t>
            </a:r>
            <a:r>
              <a:rPr lang="en-US" sz="3000" dirty="0" smtClean="0"/>
              <a:t> </a:t>
            </a:r>
            <a:r>
              <a:rPr lang="en-US" sz="3000" dirty="0" err="1" smtClean="0"/>
              <a:t>máu</a:t>
            </a:r>
            <a:r>
              <a:rPr lang="en-US" sz="3000" dirty="0" smtClean="0"/>
              <a:t>, </a:t>
            </a:r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đó</a:t>
            </a:r>
            <a:r>
              <a:rPr lang="en-US" sz="3000" dirty="0" smtClean="0"/>
              <a:t> &gt;40% </a:t>
            </a:r>
            <a:r>
              <a:rPr lang="en-US" sz="3000" dirty="0" err="1" smtClean="0"/>
              <a:t>truyền</a:t>
            </a:r>
            <a:r>
              <a:rPr lang="en-US" sz="3000" dirty="0" smtClean="0"/>
              <a:t> </a:t>
            </a:r>
            <a:r>
              <a:rPr lang="en-US" sz="3000" dirty="0" err="1" smtClean="0"/>
              <a:t>hơn</a:t>
            </a:r>
            <a:r>
              <a:rPr lang="en-US" sz="3000" dirty="0" smtClean="0"/>
              <a:t> 10 </a:t>
            </a:r>
            <a:r>
              <a:rPr lang="en-US" sz="3000" dirty="0" err="1" smtClean="0"/>
              <a:t>đơn</a:t>
            </a:r>
            <a:r>
              <a:rPr lang="en-US" sz="3000" dirty="0" smtClean="0"/>
              <a:t> </a:t>
            </a:r>
            <a:r>
              <a:rPr lang="en-US" sz="3000" dirty="0" err="1" smtClean="0"/>
              <a:t>vị</a:t>
            </a:r>
            <a:r>
              <a:rPr lang="en-US" sz="3000" dirty="0" smtClean="0"/>
              <a:t>.</a:t>
            </a:r>
          </a:p>
          <a:p>
            <a:pPr fontAlgn="base"/>
            <a:endParaRPr lang="en-US" sz="3000" dirty="0" smtClean="0"/>
          </a:p>
          <a:p>
            <a:pPr fontAlgn="base"/>
            <a:r>
              <a:rPr lang="en-US" sz="3000" dirty="0" err="1" smtClean="0"/>
              <a:t>Tử</a:t>
            </a:r>
            <a:r>
              <a:rPr lang="en-US" sz="3000" dirty="0" smtClean="0"/>
              <a:t> </a:t>
            </a:r>
            <a:r>
              <a:rPr lang="en-US" sz="3000" dirty="0" err="1" smtClean="0"/>
              <a:t>vong</a:t>
            </a:r>
            <a:r>
              <a:rPr lang="en-US" sz="3000" dirty="0" smtClean="0"/>
              <a:t> </a:t>
            </a:r>
            <a:r>
              <a:rPr lang="en-US" sz="3000" dirty="0" err="1" smtClean="0"/>
              <a:t>mẹ</a:t>
            </a:r>
            <a:r>
              <a:rPr lang="en-US" sz="3000" dirty="0" smtClean="0"/>
              <a:t> # 7% </a:t>
            </a:r>
            <a:r>
              <a:rPr lang="en-US" sz="3000" dirty="0" err="1" smtClean="0"/>
              <a:t>dù</a:t>
            </a:r>
            <a:r>
              <a:rPr lang="en-US" sz="3000" dirty="0" smtClean="0"/>
              <a:t> </a:t>
            </a:r>
            <a:r>
              <a:rPr lang="en-US" sz="3000" dirty="0" err="1" smtClean="0"/>
              <a:t>đã</a:t>
            </a:r>
            <a:r>
              <a:rPr lang="en-US" sz="3000" dirty="0" smtClean="0"/>
              <a:t> </a:t>
            </a:r>
            <a:r>
              <a:rPr lang="en-US" sz="3000" dirty="0" err="1" smtClean="0"/>
              <a:t>chuẩn</a:t>
            </a:r>
            <a:r>
              <a:rPr lang="en-US" sz="3000" dirty="0" smtClean="0"/>
              <a:t> </a:t>
            </a:r>
            <a:r>
              <a:rPr lang="en-US" sz="3000" dirty="0" err="1" smtClean="0"/>
              <a:t>bị</a:t>
            </a:r>
            <a:r>
              <a:rPr lang="en-US" sz="3000" dirty="0" smtClean="0"/>
              <a:t> </a:t>
            </a:r>
            <a:r>
              <a:rPr lang="en-US" sz="3000" dirty="0" err="1" smtClean="0"/>
              <a:t>kỹ</a:t>
            </a:r>
            <a:r>
              <a:rPr lang="en-US" sz="3000" dirty="0" smtClean="0"/>
              <a:t>, </a:t>
            </a:r>
            <a:r>
              <a:rPr lang="en-US" sz="3000" dirty="0" err="1" smtClean="0"/>
              <a:t>truyền</a:t>
            </a:r>
            <a:r>
              <a:rPr lang="en-US" sz="3000" dirty="0" smtClean="0"/>
              <a:t> </a:t>
            </a:r>
            <a:r>
              <a:rPr lang="en-US" sz="3000" dirty="0" err="1" smtClean="0"/>
              <a:t>máu</a:t>
            </a:r>
            <a:r>
              <a:rPr lang="en-US" sz="3000" dirty="0" smtClean="0"/>
              <a:t>, </a:t>
            </a:r>
            <a:r>
              <a:rPr lang="en-US" sz="3000" dirty="0" err="1" smtClean="0"/>
              <a:t>chăm</a:t>
            </a:r>
            <a:r>
              <a:rPr lang="en-US" sz="3000" dirty="0" smtClean="0"/>
              <a:t> </a:t>
            </a:r>
            <a:r>
              <a:rPr lang="en-US" sz="3000" dirty="0" err="1" smtClean="0"/>
              <a:t>sóc</a:t>
            </a:r>
            <a:r>
              <a:rPr lang="en-US" sz="3000" dirty="0" smtClean="0"/>
              <a:t> </a:t>
            </a:r>
            <a:r>
              <a:rPr lang="en-US" sz="3000" dirty="0" err="1" smtClean="0"/>
              <a:t>phẫu</a:t>
            </a:r>
            <a:r>
              <a:rPr lang="en-US" sz="3000" dirty="0" smtClean="0"/>
              <a:t> </a:t>
            </a:r>
            <a:r>
              <a:rPr lang="en-US" sz="3000" dirty="0" err="1" smtClean="0"/>
              <a:t>thuật</a:t>
            </a:r>
            <a:r>
              <a:rPr lang="en-US" sz="3000" dirty="0" smtClean="0"/>
              <a:t> </a:t>
            </a:r>
            <a:r>
              <a:rPr lang="en-US" sz="3000" dirty="0" err="1" smtClean="0"/>
              <a:t>kỹ</a:t>
            </a:r>
            <a:r>
              <a:rPr lang="en-US" sz="3000" dirty="0" smtClean="0"/>
              <a:t>.</a:t>
            </a:r>
          </a:p>
          <a:p>
            <a:pPr fontAlgn="base"/>
            <a:endParaRPr lang="en-US" sz="3000" dirty="0" smtClean="0"/>
          </a:p>
          <a:p>
            <a:pPr fontAlgn="base"/>
            <a:r>
              <a:rPr lang="en-US" sz="3000" dirty="0" smtClean="0"/>
              <a:t>NC cohort </a:t>
            </a:r>
            <a:r>
              <a:rPr lang="en-US" sz="3000" dirty="0" err="1" smtClean="0"/>
              <a:t>với</a:t>
            </a:r>
            <a:r>
              <a:rPr lang="en-US" sz="3000" dirty="0" smtClean="0"/>
              <a:t> 39.244 sp </a:t>
            </a:r>
            <a:r>
              <a:rPr lang="en-US" sz="3000" dirty="0" err="1" smtClean="0"/>
              <a:t>có</a:t>
            </a:r>
            <a:r>
              <a:rPr lang="en-US" sz="3000" dirty="0" smtClean="0"/>
              <a:t> MLT, 186 ca </a:t>
            </a:r>
            <a:r>
              <a:rPr lang="en-US" sz="3000" dirty="0" err="1" smtClean="0"/>
              <a:t>cắt</a:t>
            </a:r>
            <a:r>
              <a:rPr lang="en-US" sz="3000" dirty="0" smtClean="0"/>
              <a:t> TC </a:t>
            </a:r>
            <a:r>
              <a:rPr lang="en-US" sz="3000" dirty="0" err="1" smtClean="0"/>
              <a:t>sau</a:t>
            </a:r>
            <a:r>
              <a:rPr lang="en-US" sz="3000" dirty="0" smtClean="0"/>
              <a:t> MLT </a:t>
            </a:r>
            <a:r>
              <a:rPr lang="en-US" sz="3000" dirty="0" err="1" smtClean="0"/>
              <a:t>và</a:t>
            </a:r>
            <a:r>
              <a:rPr lang="en-US" sz="3000" dirty="0" smtClean="0"/>
              <a:t> 38%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đó</a:t>
            </a:r>
            <a:r>
              <a:rPr lang="en-US" sz="3000" dirty="0" smtClean="0"/>
              <a:t> do NCRL</a:t>
            </a:r>
          </a:p>
          <a:p>
            <a:pPr lvl="0" fontAlgn="base">
              <a:buNone/>
            </a:pPr>
            <a:endParaRPr lang="en-US" sz="2800" dirty="0" smtClean="0"/>
          </a:p>
          <a:p>
            <a:pPr lvl="0" algn="r" fontAlgn="base">
              <a:buNone/>
            </a:pPr>
            <a:r>
              <a:rPr lang="en-US" sz="1800" i="1" dirty="0" err="1" smtClean="0">
                <a:solidFill>
                  <a:srgbClr val="002060"/>
                </a:solidFill>
              </a:rPr>
              <a:t>Shellhaas</a:t>
            </a:r>
            <a:r>
              <a:rPr lang="en-US" sz="1800" i="1" dirty="0" smtClean="0">
                <a:solidFill>
                  <a:srgbClr val="002060"/>
                </a:solidFill>
              </a:rPr>
              <a:t> CS, Gilbert S, Landon MB, Varner MW, </a:t>
            </a:r>
            <a:r>
              <a:rPr lang="en-US" sz="1800" i="1" dirty="0" err="1" smtClean="0">
                <a:solidFill>
                  <a:srgbClr val="002060"/>
                </a:solidFill>
              </a:rPr>
              <a:t>Leveno</a:t>
            </a:r>
            <a:r>
              <a:rPr lang="en-US" sz="1800" i="1" dirty="0" smtClean="0">
                <a:solidFill>
                  <a:srgbClr val="002060"/>
                </a:solidFill>
              </a:rPr>
              <a:t> KJ, </a:t>
            </a:r>
            <a:r>
              <a:rPr lang="en-US" sz="1800" i="1" dirty="0" err="1" smtClean="0">
                <a:solidFill>
                  <a:srgbClr val="002060"/>
                </a:solidFill>
              </a:rPr>
              <a:t>Hauth</a:t>
            </a:r>
            <a:r>
              <a:rPr lang="en-US" sz="1800" i="1" dirty="0" smtClean="0">
                <a:solidFill>
                  <a:srgbClr val="002060"/>
                </a:solidFill>
              </a:rPr>
              <a:t> JC, et al. The frequency and complication rates of hysterectomy accompanying cesarean delivery. Eunice Kennedy Shriver National Institutes of Health and Human Development Maternal-Fetal Medicine Units Network. </a:t>
            </a:r>
            <a:r>
              <a:rPr lang="en-US" sz="1800" i="1" dirty="0" err="1" smtClean="0">
                <a:solidFill>
                  <a:srgbClr val="002060"/>
                </a:solidFill>
              </a:rPr>
              <a:t>Obstet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Gynecol</a:t>
            </a:r>
            <a:r>
              <a:rPr lang="en-US" sz="1800" i="1" dirty="0" smtClean="0">
                <a:solidFill>
                  <a:srgbClr val="002060"/>
                </a:solidFill>
              </a:rPr>
              <a:t> 2009;114:224–9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E9F5-D15A-4BD9-864F-D757D76B10FE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21018</TotalTime>
  <Words>1421</Words>
  <Application>Microsoft Office PowerPoint</Application>
  <PresentationFormat>On-screen Show (4:3)</PresentationFormat>
  <Paragraphs>235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NHAU CÀI RĂNG LƯỢC Chẩn đoán và xử trí</vt:lpstr>
      <vt:lpstr>ĐẠI CƯƠNG</vt:lpstr>
      <vt:lpstr>Đại cương</vt:lpstr>
      <vt:lpstr>Đại cương</vt:lpstr>
      <vt:lpstr>Đại cương</vt:lpstr>
      <vt:lpstr>Đại cương</vt:lpstr>
      <vt:lpstr>Đại cương</vt:lpstr>
      <vt:lpstr>Đại cương</vt:lpstr>
      <vt:lpstr>Đại cương</vt:lpstr>
      <vt:lpstr>Đại cương</vt:lpstr>
      <vt:lpstr>Đại cương</vt:lpstr>
      <vt:lpstr>Đại cương</vt:lpstr>
      <vt:lpstr>Tần suất</vt:lpstr>
      <vt:lpstr>Tần suất</vt:lpstr>
      <vt:lpstr>Tần suất</vt:lpstr>
      <vt:lpstr>Đại cương</vt:lpstr>
      <vt:lpstr>Tần suất</vt:lpstr>
      <vt:lpstr>Tần suất</vt:lpstr>
      <vt:lpstr>Tần suất</vt:lpstr>
      <vt:lpstr>Tần suất</vt:lpstr>
      <vt:lpstr>PowerPoint Presentation</vt:lpstr>
      <vt:lpstr>Phân loại</vt:lpstr>
      <vt:lpstr>Phân loại</vt:lpstr>
      <vt:lpstr>Phân loại</vt:lpstr>
      <vt:lpstr>Phân loại</vt:lpstr>
      <vt:lpstr>Phân loại</vt:lpstr>
      <vt:lpstr>Phân loại</vt:lpstr>
      <vt:lpstr>Phân loại</vt:lpstr>
      <vt:lpstr>Phân loại</vt:lpstr>
      <vt:lpstr>Giải phẫu bệnh</vt:lpstr>
      <vt:lpstr>Giải phẫu bệnh</vt:lpstr>
      <vt:lpstr>Giải phẫu bệnh</vt:lpstr>
      <vt:lpstr>Giải phẫu bệnh</vt:lpstr>
      <vt:lpstr>Giải phẫu bệnh</vt:lpstr>
      <vt:lpstr>Giải phẫu bệnh</vt:lpstr>
      <vt:lpstr>Giải phẫu bệnh</vt:lpstr>
      <vt:lpstr>Chân thành cám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NHAU CÀI RĂNG LƯỢC Placenta Accreta</dc:title>
  <dc:creator>Administrator</dc:creator>
  <cp:lastModifiedBy>Windows User</cp:lastModifiedBy>
  <cp:revision>1448</cp:revision>
  <dcterms:created xsi:type="dcterms:W3CDTF">2017-08-31T06:05:31Z</dcterms:created>
  <dcterms:modified xsi:type="dcterms:W3CDTF">2018-06-10T00:45:02Z</dcterms:modified>
</cp:coreProperties>
</file>